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24.xml" ContentType="application/vnd.openxmlformats-officedocument.presentationml.notesSlide+xml"/>
  <Override PartName="/ppt/charts/chart25.xml" ContentType="application/vnd.openxmlformats-officedocument.drawingml.chart+xml"/>
  <Override PartName="/ppt/notesSlides/notesSlide25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6.xml" ContentType="application/vnd.openxmlformats-officedocument.presentationml.notesSlide+xml"/>
  <Override PartName="/ppt/charts/chart29.xml" ContentType="application/vnd.openxmlformats-officedocument.drawingml.chart+xml"/>
  <Override PartName="/ppt/notesSlides/notesSlide27.xml" ContentType="application/vnd.openxmlformats-officedocument.presentationml.notesSlide+xml"/>
  <Override PartName="/ppt/charts/chart30.xml" ContentType="application/vnd.openxmlformats-officedocument.drawingml.chart+xml"/>
  <Override PartName="/ppt/notesSlides/notesSlide28.xml" ContentType="application/vnd.openxmlformats-officedocument.presentationml.notesSlide+xml"/>
  <Override PartName="/ppt/charts/chart31.xml" ContentType="application/vnd.openxmlformats-officedocument.drawingml.chart+xml"/>
  <Override PartName="/ppt/notesSlides/notesSlide29.xml" ContentType="application/vnd.openxmlformats-officedocument.presentationml.notesSlide+xml"/>
  <Override PartName="/ppt/charts/chart32.xml" ContentType="application/vnd.openxmlformats-officedocument.drawingml.chart+xml"/>
  <Override PartName="/ppt/notesSlides/notesSlide30.xml" ContentType="application/vnd.openxmlformats-officedocument.presentationml.notesSlide+xml"/>
  <Override PartName="/ppt/charts/chart33.xml" ContentType="application/vnd.openxmlformats-officedocument.drawingml.chart+xml"/>
  <Override PartName="/ppt/notesSlides/notesSlide31.xml" ContentType="application/vnd.openxmlformats-officedocument.presentationml.notesSlide+xml"/>
  <Override PartName="/ppt/charts/chart34.xml" ContentType="application/vnd.openxmlformats-officedocument.drawingml.chart+xml"/>
  <Override PartName="/ppt/notesSlides/notesSlide32.xml" ContentType="application/vnd.openxmlformats-officedocument.presentationml.notesSlide+xml"/>
  <Override PartName="/ppt/charts/chart35.xml" ContentType="application/vnd.openxmlformats-officedocument.drawingml.chart+xml"/>
  <Override PartName="/ppt/notesSlides/notesSlide33.xml" ContentType="application/vnd.openxmlformats-officedocument.presentationml.notesSlide+xml"/>
  <Override PartName="/ppt/charts/chart36.xml" ContentType="application/vnd.openxmlformats-officedocument.drawingml.chart+xml"/>
  <Override PartName="/ppt/notesSlides/notesSlide34.xml" ContentType="application/vnd.openxmlformats-officedocument.presentationml.notesSlide+xml"/>
  <Override PartName="/ppt/charts/chart37.xml" ContentType="application/vnd.openxmlformats-officedocument.drawingml.chart+xml"/>
  <Override PartName="/ppt/notesSlides/notesSlide35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41.xml" ContentType="application/vnd.openxmlformats-officedocument.drawingml.chart+xml"/>
  <Override PartName="/ppt/notesSlides/notesSlide39.xml" ContentType="application/vnd.openxmlformats-officedocument.presentationml.notesSlide+xml"/>
  <Override PartName="/ppt/charts/chart42.xml" ContentType="application/vnd.openxmlformats-officedocument.drawingml.chart+xml"/>
  <Override PartName="/ppt/notesSlides/notesSlide40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41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42.xml" ContentType="application/vnd.openxmlformats-officedocument.presentationml.notesSlide+xml"/>
  <Override PartName="/ppt/charts/chart49.xml" ContentType="application/vnd.openxmlformats-officedocument.drawingml.chart+xml"/>
  <Override PartName="/ppt/notesSlides/notesSlide43.xml" ContentType="application/vnd.openxmlformats-officedocument.presentationml.notesSlide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notesSlides/notesSlide44.xml" ContentType="application/vnd.openxmlformats-officedocument.presentationml.notesSlide+xml"/>
  <Override PartName="/ppt/charts/chart52.xml" ContentType="application/vnd.openxmlformats-officedocument.drawingml.chart+xml"/>
  <Override PartName="/ppt/notesSlides/notesSlide45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notesSlides/notesSlide46.xml" ContentType="application/vnd.openxmlformats-officedocument.presentationml.notesSlid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notesSlides/notesSlide47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notesSlides/notesSlide48.xml" ContentType="application/vnd.openxmlformats-officedocument.presentationml.notesSlid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notesSlides/notesSlide49.xml" ContentType="application/vnd.openxmlformats-officedocument.presentationml.notesSlide+xml"/>
  <Override PartName="/ppt/charts/chart61.xml" ContentType="application/vnd.openxmlformats-officedocument.drawingml.chart+xml"/>
  <Override PartName="/ppt/notesSlides/notesSlide50.xml" ContentType="application/vnd.openxmlformats-officedocument.presentationml.notesSlide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65.xml" ContentType="application/vnd.openxmlformats-officedocument.drawingml.chart+xml"/>
  <Override PartName="/ppt/notesSlides/notesSlide54.xml" ContentType="application/vnd.openxmlformats-officedocument.presentationml.notesSlide+xml"/>
  <Override PartName="/ppt/charts/chart66.xml" ContentType="application/vnd.openxmlformats-officedocument.drawingml.chart+xml"/>
  <Override PartName="/ppt/notesSlides/notesSlide55.xml" ContentType="application/vnd.openxmlformats-officedocument.presentationml.notesSlide+xml"/>
  <Override PartName="/ppt/charts/chart67.xml" ContentType="application/vnd.openxmlformats-officedocument.drawingml.chart+xml"/>
  <Override PartName="/ppt/notesSlides/notesSlide56.xml" ContentType="application/vnd.openxmlformats-officedocument.presentationml.notesSlide+xml"/>
  <Override PartName="/ppt/charts/chart68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69.xml" ContentType="application/vnd.openxmlformats-officedocument.drawingml.chart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rts/chart70.xml" ContentType="application/vnd.openxmlformats-officedocument.drawingml.chart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75"/>
  </p:notesMasterIdLst>
  <p:sldIdLst>
    <p:sldId id="256" r:id="rId3"/>
    <p:sldId id="296" r:id="rId4"/>
    <p:sldId id="257" r:id="rId5"/>
    <p:sldId id="282" r:id="rId6"/>
    <p:sldId id="340" r:id="rId7"/>
    <p:sldId id="297" r:id="rId8"/>
    <p:sldId id="281" r:id="rId9"/>
    <p:sldId id="283" r:id="rId10"/>
    <p:sldId id="284" r:id="rId11"/>
    <p:sldId id="355" r:id="rId12"/>
    <p:sldId id="285" r:id="rId13"/>
    <p:sldId id="286" r:id="rId14"/>
    <p:sldId id="287" r:id="rId15"/>
    <p:sldId id="288" r:id="rId16"/>
    <p:sldId id="291" r:id="rId17"/>
    <p:sldId id="292" r:id="rId18"/>
    <p:sldId id="293" r:id="rId19"/>
    <p:sldId id="294" r:id="rId20"/>
    <p:sldId id="295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9" r:id="rId34"/>
    <p:sldId id="320" r:id="rId35"/>
    <p:sldId id="312" r:id="rId36"/>
    <p:sldId id="313" r:id="rId37"/>
    <p:sldId id="314" r:id="rId38"/>
    <p:sldId id="354" r:id="rId39"/>
    <p:sldId id="315" r:id="rId40"/>
    <p:sldId id="316" r:id="rId41"/>
    <p:sldId id="317" r:id="rId42"/>
    <p:sldId id="318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1" r:id="rId63"/>
    <p:sldId id="342" r:id="rId64"/>
    <p:sldId id="344" r:id="rId65"/>
    <p:sldId id="343" r:id="rId66"/>
    <p:sldId id="345" r:id="rId67"/>
    <p:sldId id="346" r:id="rId68"/>
    <p:sldId id="347" r:id="rId69"/>
    <p:sldId id="348" r:id="rId70"/>
    <p:sldId id="349" r:id="rId71"/>
    <p:sldId id="356" r:id="rId72"/>
    <p:sldId id="351" r:id="rId73"/>
    <p:sldId id="353" r:id="rId7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еозаглавена секция" id="{EA5F14EC-C0FB-4617-B70B-3D8A2181126E}">
          <p14:sldIdLst>
            <p14:sldId id="256"/>
            <p14:sldId id="296"/>
            <p14:sldId id="257"/>
            <p14:sldId id="282"/>
            <p14:sldId id="340"/>
            <p14:sldId id="297"/>
            <p14:sldId id="281"/>
            <p14:sldId id="283"/>
            <p14:sldId id="284"/>
            <p14:sldId id="355"/>
            <p14:sldId id="285"/>
            <p14:sldId id="286"/>
            <p14:sldId id="287"/>
            <p14:sldId id="288"/>
            <p14:sldId id="291"/>
            <p14:sldId id="292"/>
            <p14:sldId id="293"/>
            <p14:sldId id="294"/>
            <p14:sldId id="295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9"/>
            <p14:sldId id="320"/>
            <p14:sldId id="312"/>
            <p14:sldId id="313"/>
            <p14:sldId id="314"/>
            <p14:sldId id="354"/>
            <p14:sldId id="315"/>
            <p14:sldId id="316"/>
            <p14:sldId id="317"/>
            <p14:sldId id="318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1"/>
            <p14:sldId id="342"/>
            <p14:sldId id="344"/>
            <p14:sldId id="343"/>
            <p14:sldId id="345"/>
            <p14:sldId id="346"/>
            <p14:sldId id="347"/>
            <p14:sldId id="348"/>
            <p14:sldId id="349"/>
            <p14:sldId id="356"/>
            <p14:sldId id="351"/>
            <p14:sldId id="35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2" autoAdjust="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2%20&#1086;&#1073;&#1089;&#1083;&#1077;&#1076;&#1074;&#1072;&#1085;&#1077;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72;%20&#1074;%20Microsoft%20PowerPoint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72;%20&#1074;%20Microsoft%20PowerPoint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21.35\Stela%20Dimova\zala\AKTOVE\&#1090;&#1072;&#1073;&#1083;&#1080;&#1094;&#1072;%20&#1090;.4.1.%20&#1056;&#1072;&#1079;&#1075;&#1083;.%20&#1085;&#1072;%20&#1075;&#1088;.%20&#1076;&#1077;&#1083;&#1072;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21.35\Stela%20Dimova\zala\AKTOVE\&#1090;&#1072;&#1073;&#1083;&#1080;&#1094;&#1072;%20&#1090;.4.1.%20&#1056;&#1072;&#1079;&#1075;&#1083;.%20&#1085;&#1072;%20&#1075;&#1088;.%20&#1076;&#1077;&#1083;&#1072;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5.xls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5.xls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5.xls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21.35\Stela%20Dimova\zala\AKTOVE\&#1090;&#1072;&#1073;&#1083;&#1080;&#1094;&#1072;%20&#1090;.4.1.%20&#1056;&#1072;&#1079;&#1075;&#1083;.%20&#1085;&#1072;%20&#1075;&#1088;.%20&#1076;&#1077;&#1083;&#1072;.xls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4.bin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5.bin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5.xls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5.xls" TargetMode="Externa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5.xls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72;%20&#1074;%20Microsoft%20PowerPoint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44;&#1057;&#1048;.xls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44;&#1057;&#1048;.xls" TargetMode="Externa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6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0493827160212E-3"/>
                  <c:y val="-7.28253540121375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6612</a:t>
                    </a:r>
                    <a:r>
                      <a:rPr lang="bg-BG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3"/>
                  <c:y val="-0.110586648685097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5961</a:t>
                    </a:r>
                    <a:r>
                      <a:rPr lang="bg-BG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259259259146E-3"/>
                  <c:y val="-0.121375590020229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6520</a:t>
                    </a:r>
                    <a:r>
                      <a:rPr lang="bg-BG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6612</c:v>
                </c:pt>
                <c:pt idx="1">
                  <c:v>5961</c:v>
                </c:pt>
                <c:pt idx="2">
                  <c:v>6520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34144"/>
        <c:axId val="8638976"/>
        <c:axId val="0"/>
      </c:bar3DChart>
      <c:catAx>
        <c:axId val="3373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38976"/>
        <c:crosses val="autoZero"/>
        <c:auto val="1"/>
        <c:lblAlgn val="ctr"/>
        <c:lblOffset val="100"/>
        <c:noMultiLvlLbl val="0"/>
      </c:catAx>
      <c:valAx>
        <c:axId val="863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7341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</c:v>
                </c:pt>
              </c:strCache>
            </c:strRef>
          </c:tx>
          <c:spPr>
            <a:gradFill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</c:v>
                </c:pt>
                <c:pt idx="1">
                  <c:v>0.87</c:v>
                </c:pt>
                <c:pt idx="2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980352"/>
        <c:axId val="117722496"/>
        <c:axId val="0"/>
      </c:bar3DChart>
      <c:catAx>
        <c:axId val="74980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17722496"/>
        <c:crosses val="autoZero"/>
        <c:auto val="1"/>
        <c:lblAlgn val="ctr"/>
        <c:lblOffset val="100"/>
        <c:noMultiLvlLbl val="0"/>
      </c:catAx>
      <c:valAx>
        <c:axId val="117722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49803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   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satMod val="165000"/>
                  </a:schemeClr>
                </a:gs>
                <a:gs pos="55000">
                  <a:schemeClr val="accent3">
                    <a:tint val="83000"/>
                    <a:satMod val="155000"/>
                  </a:schemeClr>
                </a:gs>
                <a:gs pos="100000">
                  <a:schemeClr val="accent3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3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8518518518518517E-2"/>
                  <c:y val="-2.9669801052346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61728395061727E-2"/>
                  <c:y val="-5.6641942009440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407407407407406E-2"/>
                  <c:y val="-6.4733648010788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6471</c:v>
                </c:pt>
                <c:pt idx="1">
                  <c:v>6119</c:v>
                </c:pt>
                <c:pt idx="2">
                  <c:v>6397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132416"/>
        <c:axId val="117724800"/>
        <c:axId val="0"/>
      </c:bar3DChart>
      <c:catAx>
        <c:axId val="75132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17724800"/>
        <c:crosses val="autoZero"/>
        <c:auto val="1"/>
        <c:lblAlgn val="ctr"/>
        <c:lblOffset val="100"/>
        <c:noMultiLvlLbl val="0"/>
      </c:catAx>
      <c:valAx>
        <c:axId val="11772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1324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брой обжалвани</a:t>
            </a:r>
          </a:p>
        </c:rich>
      </c:tx>
      <c:layout>
        <c:manualLayout>
          <c:xMode val="edge"/>
          <c:yMode val="edge"/>
          <c:x val="0.37604549431321083"/>
          <c:y val="1.888064733648010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брой обжалвани дела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443</c:v>
                </c:pt>
                <c:pt idx="1">
                  <c:v>547</c:v>
                </c:pt>
                <c:pt idx="2">
                  <c:v>579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258880"/>
        <c:axId val="117725376"/>
        <c:axId val="0"/>
      </c:bar3DChart>
      <c:catAx>
        <c:axId val="75258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17725376"/>
        <c:crosses val="autoZero"/>
        <c:auto val="1"/>
        <c:lblAlgn val="ctr"/>
        <c:lblOffset val="100"/>
        <c:noMultiLvlLbl val="0"/>
      </c:catAx>
      <c:valAx>
        <c:axId val="117725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2588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брой обжалвани</a:t>
            </a:r>
          </a:p>
        </c:rich>
      </c:tx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1.9812263050452028E-2"/>
                  <c:y val="6.93081166607377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</a:t>
                    </a:r>
                    <a:r>
                      <a:rPr lang="bg-BG" dirty="0" smtClean="0"/>
                      <a:t>,30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3491785749003595E-3"/>
                  <c:y val="-0.14300338216320396"/>
                </c:manualLayout>
              </c:layout>
              <c:tx>
                <c:rich>
                  <a:bodyPr/>
                  <a:lstStyle/>
                  <a:p>
                    <a:r>
                      <a:rPr lang="bg-BG" dirty="0" smtClean="0"/>
                      <a:t>8,58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041690969184407"/>
                  <c:y val="-7.27985940395346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r>
                      <a:rPr lang="bg-BG" dirty="0" smtClean="0"/>
                      <a:t>,11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потвърдени</c:v>
                </c:pt>
                <c:pt idx="1">
                  <c:v>изменени</c:v>
                </c:pt>
                <c:pt idx="2">
                  <c:v>отменени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303</c:v>
                </c:pt>
                <c:pt idx="1">
                  <c:v>37</c:v>
                </c:pt>
                <c:pt idx="2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bg-BG" sz="1200" dirty="0" smtClean="0">
                <a:solidFill>
                  <a:schemeClr val="bg1"/>
                </a:solidFill>
              </a:rPr>
              <a:t>В</a:t>
            </a:r>
            <a:r>
              <a:rPr lang="bg-BG" sz="1200" baseline="0" dirty="0" smtClean="0">
                <a:solidFill>
                  <a:schemeClr val="bg1"/>
                </a:solidFill>
              </a:rPr>
              <a:t> ПРОЦЕНТИ</a:t>
            </a:r>
            <a:endParaRPr lang="bg-BG" sz="1200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потвърдени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70.3</c:v>
                </c:pt>
                <c:pt idx="1">
                  <c:v>66.73</c:v>
                </c:pt>
                <c:pt idx="2">
                  <c:v>67.64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950592"/>
        <c:axId val="75329472"/>
        <c:axId val="0"/>
      </c:bar3DChart>
      <c:catAx>
        <c:axId val="7595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329472"/>
        <c:crosses val="autoZero"/>
        <c:auto val="1"/>
        <c:lblAlgn val="ctr"/>
        <c:lblOffset val="100"/>
        <c:noMultiLvlLbl val="0"/>
      </c:catAx>
      <c:valAx>
        <c:axId val="7532947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759505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bg-BG" sz="1200" b="1" i="0" baseline="0" dirty="0" smtClean="0">
                <a:effectLst/>
                <a:latin typeface="+mj-lt"/>
              </a:rPr>
              <a:t>В ПРОЦЕНТИ</a:t>
            </a:r>
            <a:endParaRPr lang="bg-BG" sz="1200" dirty="0">
              <a:effectLst/>
              <a:latin typeface="+mj-lt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изменени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2">
                  <a:satMod val="115000"/>
                </a:schemeClr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8.58</c:v>
                </c:pt>
                <c:pt idx="1">
                  <c:v>9.2200000000000006</c:v>
                </c:pt>
                <c:pt idx="2">
                  <c:v>8.41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061376"/>
        <c:axId val="75331200"/>
        <c:axId val="0"/>
      </c:bar3DChart>
      <c:catAx>
        <c:axId val="970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331200"/>
        <c:crosses val="autoZero"/>
        <c:auto val="1"/>
        <c:lblAlgn val="ctr"/>
        <c:lblOffset val="100"/>
        <c:noMultiLvlLbl val="0"/>
      </c:catAx>
      <c:valAx>
        <c:axId val="75331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0613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bg-BG" sz="1200" b="1" i="0" baseline="0" dirty="0" smtClean="0">
                <a:effectLst/>
                <a:latin typeface="+mn-lt"/>
              </a:rPr>
              <a:t>В ПРОЦЕНТИ</a:t>
            </a:r>
            <a:endParaRPr lang="bg-BG" sz="1200" dirty="0">
              <a:effectLst/>
              <a:latin typeface="+mn-lt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отменени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5">
                  <a:satMod val="115000"/>
                </a:schemeClr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21.11</c:v>
                </c:pt>
                <c:pt idx="1">
                  <c:v>24.05</c:v>
                </c:pt>
                <c:pt idx="2">
                  <c:v>23.95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951104"/>
        <c:axId val="75332928"/>
        <c:axId val="0"/>
      </c:bar3DChart>
      <c:catAx>
        <c:axId val="7595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332928"/>
        <c:crosses val="autoZero"/>
        <c:auto val="1"/>
        <c:lblAlgn val="ctr"/>
        <c:lblOffset val="100"/>
        <c:noMultiLvlLbl val="0"/>
      </c:catAx>
      <c:valAx>
        <c:axId val="7533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9511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спрямо делата за разглеждане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"/>
                    <a:satMod val="255000"/>
                  </a:schemeClr>
                </a:gs>
                <a:gs pos="55000">
                  <a:schemeClr val="accent3">
                    <a:tint val="12000"/>
                    <a:satMod val="255000"/>
                  </a:schemeClr>
                </a:gs>
                <a:gs pos="100000">
                  <a:schemeClr val="accent3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31.98</c:v>
                </c:pt>
                <c:pt idx="1">
                  <c:v>29.92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спрямо свършените дела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4">
                  <a:satMod val="115000"/>
                </a:schemeClr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28.39</c:v>
                </c:pt>
                <c:pt idx="1">
                  <c:v>26.94</c:v>
                </c:pt>
                <c:pt idx="2">
                  <c:v>28.22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027136"/>
        <c:axId val="97134272"/>
        <c:axId val="0"/>
      </c:bar3DChart>
      <c:catAx>
        <c:axId val="88027136"/>
        <c:scaling>
          <c:orientation val="minMax"/>
        </c:scaling>
        <c:delete val="0"/>
        <c:axPos val="b"/>
        <c:majorTickMark val="out"/>
        <c:minorTickMark val="none"/>
        <c:tickLblPos val="nextTo"/>
        <c:crossAx val="97134272"/>
        <c:crosses val="autoZero"/>
        <c:auto val="1"/>
        <c:lblAlgn val="ctr"/>
        <c:lblOffset val="100"/>
        <c:noMultiLvlLbl val="0"/>
      </c:catAx>
      <c:valAx>
        <c:axId val="9713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0271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спрямо делата за разглеждане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"/>
                    <a:satMod val="255000"/>
                  </a:schemeClr>
                </a:gs>
                <a:gs pos="55000">
                  <a:schemeClr val="accent3">
                    <a:tint val="12000"/>
                    <a:satMod val="255000"/>
                  </a:schemeClr>
                </a:gs>
                <a:gs pos="100000">
                  <a:schemeClr val="accent3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5.3944706675657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02469135802469E-2"/>
                  <c:y val="-5.1247471341874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691358024691357E-2"/>
                  <c:y val="-3.5064059339177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33.82</c:v>
                </c:pt>
                <c:pt idx="1">
                  <c:v>33.11</c:v>
                </c:pt>
                <c:pt idx="2">
                  <c:v>39.54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спрямо свършените дела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4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8518518518518517E-2"/>
                  <c:y val="-7.0128118678354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2"/>
                  <c:y val="-4.31557653405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891E-2"/>
                  <c:y val="-3.5064059339177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30.02</c:v>
                </c:pt>
                <c:pt idx="1">
                  <c:v>29.82</c:v>
                </c:pt>
                <c:pt idx="2">
                  <c:v>34.880000000000003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059328"/>
        <c:axId val="97136576"/>
        <c:axId val="0"/>
      </c:bar3DChart>
      <c:catAx>
        <c:axId val="97059328"/>
        <c:scaling>
          <c:orientation val="minMax"/>
        </c:scaling>
        <c:delete val="0"/>
        <c:axPos val="b"/>
        <c:majorTickMark val="out"/>
        <c:minorTickMark val="none"/>
        <c:tickLblPos val="nextTo"/>
        <c:crossAx val="97136576"/>
        <c:crosses val="autoZero"/>
        <c:auto val="1"/>
        <c:lblAlgn val="ctr"/>
        <c:lblOffset val="100"/>
        <c:noMultiLvlLbl val="0"/>
      </c:catAx>
      <c:valAx>
        <c:axId val="9713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0593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наказателни дела</c:v>
                </c:pt>
              </c:strCache>
            </c:strRef>
          </c:tx>
          <c:spPr>
            <a:gradFill flip="none" rotWithShape="1"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2.1604938271604937E-2"/>
                  <c:y val="-8.36142953472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04938271604996E-2"/>
                  <c:y val="-2.9669588671611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45679012345678E-2"/>
                  <c:y val="-7.2825354012137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1747</c:v>
                </c:pt>
                <c:pt idx="1">
                  <c:v>1765</c:v>
                </c:pt>
                <c:pt idx="2">
                  <c:v>1719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385984"/>
        <c:axId val="97139456"/>
        <c:axId val="0"/>
      </c:bar3DChart>
      <c:catAx>
        <c:axId val="9738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139456"/>
        <c:crosses val="autoZero"/>
        <c:auto val="1"/>
        <c:lblAlgn val="ctr"/>
        <c:lblOffset val="100"/>
        <c:noMultiLvlLbl val="0"/>
      </c:catAx>
      <c:valAx>
        <c:axId val="97139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3859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 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1"/>
              <a:tileRect/>
            </a:gra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0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tx1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0"/>
              </a:gradFill>
            </c:spPr>
          </c:dPt>
          <c:dLbls>
            <c:dLbl>
              <c:idx val="0"/>
              <c:layout>
                <c:manualLayout>
                  <c:x val="4.3209755030621175E-2"/>
                  <c:y val="-7.8219824679703287E-2"/>
                </c:manualLayout>
              </c:layout>
              <c:tx>
                <c:rich>
                  <a:bodyPr/>
                  <a:lstStyle/>
                  <a:p>
                    <a:r>
                      <a:rPr lang="bg-BG" dirty="0" smtClean="0"/>
                      <a:t>73,58 %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076018275493E-2"/>
                  <c:y val="-0.11328409639961559"/>
                </c:manualLayout>
              </c:layout>
              <c:tx>
                <c:rich>
                  <a:bodyPr/>
                  <a:lstStyle/>
                  <a:p>
                    <a:r>
                      <a:rPr lang="bg-BG" dirty="0" smtClean="0"/>
                      <a:t>26,42 %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259259259146E-3"/>
                  <c:y val="-0.121375590020229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6520</a:t>
                    </a:r>
                    <a:r>
                      <a:rPr lang="bg-BG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pPr>
              <a:noFill/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граждански дела</c:v>
                </c:pt>
                <c:pt idx="1">
                  <c:v>наказателни дела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4865</c:v>
                </c:pt>
                <c:pt idx="1">
                  <c:v>1747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06528"/>
        <c:axId val="8640128"/>
        <c:axId val="0"/>
      </c:bar3DChart>
      <c:catAx>
        <c:axId val="3400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40128"/>
        <c:crosses val="autoZero"/>
        <c:auto val="1"/>
        <c:lblAlgn val="ctr"/>
        <c:lblOffset val="100"/>
        <c:noMultiLvlLbl val="0"/>
      </c:catAx>
      <c:valAx>
        <c:axId val="8640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0065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 prstMaterial="plastic"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НОХД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384</c:v>
                </c:pt>
                <c:pt idx="1">
                  <c:v>288</c:v>
                </c:pt>
                <c:pt idx="2">
                  <c:v>274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НЧХД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40</c:v>
                </c:pt>
                <c:pt idx="1">
                  <c:v>33</c:v>
                </c:pt>
                <c:pt idx="2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Чл. 78а от НК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2700000" scaled="0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114</c:v>
                </c:pt>
                <c:pt idx="1">
                  <c:v>60</c:v>
                </c:pt>
                <c:pt idx="2">
                  <c:v>56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НЧД от досъдебно производство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0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342</c:v>
                </c:pt>
                <c:pt idx="1">
                  <c:v>272</c:v>
                </c:pt>
                <c:pt idx="2">
                  <c:v>185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Реабилитации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Лист1!$F$3:$F$5</c:f>
              <c:numCache>
                <c:formatCode>General</c:formatCode>
                <c:ptCount val="3"/>
                <c:pt idx="0">
                  <c:v>12</c:v>
                </c:pt>
                <c:pt idx="1">
                  <c:v>6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646592"/>
        <c:axId val="97174656"/>
        <c:axId val="0"/>
      </c:bar3DChart>
      <c:catAx>
        <c:axId val="9764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174656"/>
        <c:crosses val="autoZero"/>
        <c:auto val="1"/>
        <c:lblAlgn val="ctr"/>
        <c:lblOffset val="100"/>
        <c:noMultiLvlLbl val="0"/>
      </c:catAx>
      <c:valAx>
        <c:axId val="9717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6465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7.7852264994653447E-2"/>
          <c:y val="9.894797202945721E-2"/>
          <c:w val="0.90517242636337125"/>
          <c:h val="0.504672482359125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Принудителни мед. мерки по чл.89 от НК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Кумулации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42</c:v>
                </c:pt>
                <c:pt idx="1">
                  <c:v>54</c:v>
                </c:pt>
                <c:pt idx="2">
                  <c:v>51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НЧД от съдебно производство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2700000" scaled="0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550</c:v>
                </c:pt>
                <c:pt idx="1">
                  <c:v>718</c:v>
                </c:pt>
                <c:pt idx="2">
                  <c:v>666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Административни дела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0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317</c:v>
                </c:pt>
                <c:pt idx="1">
                  <c:v>394</c:v>
                </c:pt>
                <c:pt idx="2">
                  <c:v>431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ЗБППМН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Лист1!$F$3:$F$5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762304"/>
        <c:axId val="97176960"/>
        <c:axId val="0"/>
      </c:bar3DChart>
      <c:catAx>
        <c:axId val="9776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176960"/>
        <c:crosses val="autoZero"/>
        <c:auto val="1"/>
        <c:lblAlgn val="ctr"/>
        <c:lblOffset val="100"/>
        <c:noMultiLvlLbl val="0"/>
      </c:catAx>
      <c:valAx>
        <c:axId val="9717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762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529466802760767"/>
          <c:y val="0.69458906982547608"/>
          <c:w val="0.72613893749392433"/>
          <c:h val="0.28922751817182663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dirty="0" smtClean="0">
                <a:solidFill>
                  <a:schemeClr val="bg1"/>
                </a:solidFill>
              </a:rPr>
              <a:t>2017 г.</a:t>
            </a:r>
            <a:endParaRPr lang="bg-BG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5.75113393462281E-3"/>
          <c:y val="0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0799163340825377"/>
          <c:w val="1"/>
          <c:h val="0.54114671019459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7.6995184295762006E-2"/>
                  <c:y val="-6.58881919103005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22</a:t>
                    </a:r>
                    <a:r>
                      <a:rPr lang="bg-BG" sz="1400" dirty="0" smtClean="0"/>
                      <a:t>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26687632998042E-2"/>
                  <c:y val="-0.1243500722141984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</a:t>
                    </a:r>
                    <a:r>
                      <a:rPr lang="bg-BG" sz="1400" dirty="0" smtClean="0"/>
                      <a:t> %</a:t>
                    </a:r>
                  </a:p>
                  <a:p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401714624301003E-2"/>
                  <c:y val="-7.289446471759547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7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65505542119251E-2"/>
                  <c:y val="-3.4942698674506252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9678495318701961E-2"/>
                  <c:y val="2.643936998453163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bg-BG" sz="1400" dirty="0" smtClean="0"/>
                      <a:t>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645945905000454E-2"/>
                  <c:y val="0.1319594831343526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21698105481157365"/>
                  <c:y val="5.930281250801192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20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1353403752859366E-2"/>
                  <c:y val="-4.068735952415543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31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5713674264113106E-2"/>
                  <c:y val="-1.589267859126763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18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7320012876062205E-3"/>
                  <c:y val="-3.625195491099279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bg-BG" sz="1400" dirty="0" smtClean="0"/>
                      <a:t>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НОХД</c:v>
                </c:pt>
                <c:pt idx="1">
                  <c:v>НЧХД</c:v>
                </c:pt>
                <c:pt idx="2">
                  <c:v>ЧЛ.78А ОТ НК</c:v>
                </c:pt>
                <c:pt idx="3">
                  <c:v>ЗБППМН</c:v>
                </c:pt>
                <c:pt idx="4">
                  <c:v>Принудителни медицински мерки</c:v>
                </c:pt>
                <c:pt idx="5">
                  <c:v>Кумулации</c:v>
                </c:pt>
                <c:pt idx="6">
                  <c:v>НЧД от досъдебното производство</c:v>
                </c:pt>
                <c:pt idx="7">
                  <c:v>НЧД от съдебното производство</c:v>
                </c:pt>
                <c:pt idx="8">
                  <c:v>Административни дела</c:v>
                </c:pt>
                <c:pt idx="9">
                  <c:v>Реабилитации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22</c:v>
                </c:pt>
                <c:pt idx="1">
                  <c:v>2</c:v>
                </c:pt>
                <c:pt idx="2">
                  <c:v>7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20</c:v>
                </c:pt>
                <c:pt idx="7">
                  <c:v>31</c:v>
                </c:pt>
                <c:pt idx="8">
                  <c:v>18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6165888987365973E-3"/>
          <c:y val="0.66236849751736981"/>
          <c:w val="0.96228766604280436"/>
          <c:h val="0.33763150248263007"/>
        </c:manualLayout>
      </c:layout>
      <c:overlay val="0"/>
      <c:txPr>
        <a:bodyPr/>
        <a:lstStyle/>
        <a:p>
          <a:pPr>
            <a:defRPr sz="12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dirty="0" smtClean="0">
                <a:solidFill>
                  <a:schemeClr val="bg1"/>
                </a:solidFill>
              </a:rPr>
              <a:t>2016 г.</a:t>
            </a:r>
            <a:r>
              <a:rPr lang="bg-BG" dirty="0" smtClean="0">
                <a:solidFill>
                  <a:schemeClr val="tx1"/>
                </a:solidFill>
              </a:rPr>
              <a:t>.</a:t>
            </a:r>
            <a:endParaRPr lang="bg-B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8450022069619908E-4"/>
          <c:y val="0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2470708382829253E-2"/>
          <c:w val="1"/>
          <c:h val="0.54635211472229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3434933656020202"/>
                  <c:y val="-7.606398434361993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16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180706648210259"/>
                  <c:y val="-0.1412037551383179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</a:t>
                    </a:r>
                    <a:r>
                      <a:rPr lang="bg-BG" sz="1400" dirty="0" smtClean="0"/>
                      <a:t>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104877235862681E-2"/>
                  <c:y val="-7.464063821968500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</a:t>
                    </a:r>
                    <a:r>
                      <a:rPr lang="bg-BG" sz="1400" dirty="0" smtClean="0"/>
                      <a:t>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703255193867261E-2"/>
                  <c:y val="-0.155153700870843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bg-BG" sz="1400" dirty="0" smtClean="0"/>
                      <a:t>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105646669889532E-2"/>
                  <c:y val="-2.287929546289728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 dirty="0" smtClean="0"/>
                      <a:t>3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593025699847165E-2"/>
                  <c:y val="5.419654226453470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15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368076219759366"/>
                  <c:y val="-3.066347328929264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40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3968102643249846E-2"/>
                  <c:y val="-7.1575380513276303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22</a:t>
                    </a:r>
                    <a:r>
                      <a:rPr lang="bg-BG" sz="1400" dirty="0" smtClean="0"/>
                      <a:t>%</a:t>
                    </a:r>
                    <a:endParaRPr lang="bg-BG" dirty="0" smtClean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9879998318505193E-2"/>
                  <c:y val="7.896985804996026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Лист1!$A$2:$A$11</c:f>
              <c:strCache>
                <c:ptCount val="10"/>
                <c:pt idx="0">
                  <c:v>НОХД</c:v>
                </c:pt>
                <c:pt idx="1">
                  <c:v>НЧХД</c:v>
                </c:pt>
                <c:pt idx="2">
                  <c:v>ЧЛ.78А ОТ НК</c:v>
                </c:pt>
                <c:pt idx="3">
                  <c:v>ЗБППМН</c:v>
                </c:pt>
                <c:pt idx="4">
                  <c:v>Принудителни медицински мерки</c:v>
                </c:pt>
                <c:pt idx="5">
                  <c:v>Кумулации</c:v>
                </c:pt>
                <c:pt idx="6">
                  <c:v>НЧД от досъдебното производство</c:v>
                </c:pt>
                <c:pt idx="7">
                  <c:v>НЧД от съдебното производство</c:v>
                </c:pt>
                <c:pt idx="8">
                  <c:v>Административни дела</c:v>
                </c:pt>
                <c:pt idx="9">
                  <c:v>Реабилитации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16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15</c:v>
                </c:pt>
                <c:pt idx="7">
                  <c:v>40</c:v>
                </c:pt>
                <c:pt idx="8">
                  <c:v>22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6165888987365973E-3"/>
          <c:y val="0.66236849751736981"/>
          <c:w val="0.99638328474013393"/>
          <c:h val="0.33763150248263013"/>
        </c:manualLayout>
      </c:layout>
      <c:overlay val="0"/>
      <c:txPr>
        <a:bodyPr/>
        <a:lstStyle/>
        <a:p>
          <a:pPr>
            <a:defRPr sz="12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dirty="0" smtClean="0">
                <a:solidFill>
                  <a:schemeClr val="bg1"/>
                </a:solidFill>
              </a:rPr>
              <a:t>2015 г.</a:t>
            </a:r>
            <a:r>
              <a:rPr lang="bg-BG" dirty="0" smtClean="0">
                <a:solidFill>
                  <a:schemeClr val="tx1"/>
                </a:solidFill>
              </a:rPr>
              <a:t>.</a:t>
            </a:r>
            <a:endParaRPr lang="bg-B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5.75113393462281E-3"/>
          <c:y val="0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1711391042020973E-2"/>
          <c:w val="1"/>
          <c:h val="0.524866467828360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0798390634658828"/>
                  <c:y val="-3.452642907007015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16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dirty="0" smtClean="0"/>
                      <a:t>2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dirty="0" smtClean="0"/>
                      <a:t>3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bg-BG" sz="1400" dirty="0" smtClean="0"/>
                      <a:t>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7507541897054174E-2"/>
                  <c:y val="2.075745924063993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bg-BG" sz="1400" dirty="0" smtClean="0"/>
                      <a:t>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4532979241622729E-2"/>
                  <c:y val="9.076573957060327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0652577064086896E-2"/>
                  <c:y val="9.187564228974563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11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8850291563045701"/>
                  <c:y val="-7.189820789143086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39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8573840798315858E-2"/>
                  <c:y val="3.449189406305282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25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9648897036131792E-3"/>
                  <c:y val="-2.30360689090101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НОХД</c:v>
                </c:pt>
                <c:pt idx="1">
                  <c:v>НЧХД</c:v>
                </c:pt>
                <c:pt idx="2">
                  <c:v>ЧЛ.78А ОТ НК</c:v>
                </c:pt>
                <c:pt idx="3">
                  <c:v>ЗБППМН</c:v>
                </c:pt>
                <c:pt idx="4">
                  <c:v>Принудителни медицински мерки</c:v>
                </c:pt>
                <c:pt idx="5">
                  <c:v>Кумулации</c:v>
                </c:pt>
                <c:pt idx="6">
                  <c:v>НЧД от досъдебното производство</c:v>
                </c:pt>
                <c:pt idx="7">
                  <c:v>НЧД от съдебното производство</c:v>
                </c:pt>
                <c:pt idx="8">
                  <c:v>Административни дела</c:v>
                </c:pt>
                <c:pt idx="9">
                  <c:v>Реабилитации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16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11</c:v>
                </c:pt>
                <c:pt idx="7">
                  <c:v>39</c:v>
                </c:pt>
                <c:pt idx="8">
                  <c:v>25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6165888987365973E-3"/>
          <c:y val="0.6460882551511371"/>
          <c:w val="0.98489911377368322"/>
          <c:h val="0.3539117448488629"/>
        </c:manualLayout>
      </c:layout>
      <c:overlay val="0"/>
      <c:txPr>
        <a:bodyPr/>
        <a:lstStyle/>
        <a:p>
          <a:pPr>
            <a:defRPr sz="12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5"/>
          <c:dLbls>
            <c:dLbl>
              <c:idx val="0"/>
              <c:layout>
                <c:manualLayout>
                  <c:x val="-1.7353820355788915E-2"/>
                  <c:y val="-2.89054427872847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r>
                      <a:rPr lang="bg-BG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193691066394479E-3"/>
                  <c:y val="-3.7864936471612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bg-BG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853723145717897E-2"/>
                  <c:y val="-1.24975443477522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bg-BG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0004374453193352E-3"/>
                  <c:y val="-2.84331080327702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</a:t>
                    </a:r>
                    <a:r>
                      <a:rPr lang="bg-BG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137503645377662E-2"/>
                  <c:y val="-6.48143526900674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</a:t>
                    </a:r>
                    <a:r>
                      <a:rPr lang="bg-BG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bg-BG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869835714980074E-3"/>
                  <c:y val="4.56928656001613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r>
                      <a:rPr lang="bg-BG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bg-BG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1947846796928159E-2"/>
                  <c:y val="-0.2094384122416255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194</a:t>
                    </a:r>
                    <a:r>
                      <a:rPr lang="bg-BG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Sheet1!$B$44:$J$44</c:f>
              <c:strCache>
                <c:ptCount val="9"/>
                <c:pt idx="0">
                  <c:v>Глава ІІ от НК</c:v>
                </c:pt>
                <c:pt idx="1">
                  <c:v>Глава ІІІ от НК</c:v>
                </c:pt>
                <c:pt idx="2">
                  <c:v>Глава ІV от НК</c:v>
                </c:pt>
                <c:pt idx="3">
                  <c:v>Глава V от НК</c:v>
                </c:pt>
                <c:pt idx="4">
                  <c:v>Глава VІ от НК</c:v>
                </c:pt>
                <c:pt idx="5">
                  <c:v>Глава VІІІ от НК</c:v>
                </c:pt>
                <c:pt idx="6">
                  <c:v>Глава ІХ от НК</c:v>
                </c:pt>
                <c:pt idx="7">
                  <c:v>Глава Х от НК</c:v>
                </c:pt>
                <c:pt idx="8">
                  <c:v>Глава ХІ от НК</c:v>
                </c:pt>
              </c:strCache>
            </c:strRef>
          </c:cat>
          <c:val>
            <c:numRef>
              <c:f>Sheet1!$B$45:$J$45</c:f>
              <c:numCache>
                <c:formatCode>General</c:formatCode>
                <c:ptCount val="9"/>
                <c:pt idx="0">
                  <c:v>17</c:v>
                </c:pt>
                <c:pt idx="1">
                  <c:v>5</c:v>
                </c:pt>
                <c:pt idx="2">
                  <c:v>18</c:v>
                </c:pt>
                <c:pt idx="3">
                  <c:v>97</c:v>
                </c:pt>
                <c:pt idx="4">
                  <c:v>31</c:v>
                </c:pt>
                <c:pt idx="5">
                  <c:v>0</c:v>
                </c:pt>
                <c:pt idx="6">
                  <c:v>21</c:v>
                </c:pt>
                <c:pt idx="7">
                  <c:v>1</c:v>
                </c:pt>
                <c:pt idx="8">
                  <c:v>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612105599377845"/>
          <c:y val="1.6033572027350496E-2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046161537606933E-2"/>
          <c:y val="3.2067144054700993E-2"/>
          <c:w val="0.92504305077213644"/>
          <c:h val="0.89578178182222179"/>
        </c:manualLayout>
      </c:layout>
      <c:pie3DChart>
        <c:varyColors val="1"/>
        <c:ser>
          <c:idx val="0"/>
          <c:order val="0"/>
          <c:tx>
            <c:strRef>
              <c:f>'[Диаграма в Microsoft PowerPoint]Лист1'!$A$2</c:f>
              <c:strCache>
                <c:ptCount val="1"/>
                <c:pt idx="0">
                  <c:v>2017 година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76436298744584E-2"/>
                  <c:y val="-4.79123952557459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5650552716364847E-3"/>
                  <c:y val="-4.77741530402345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'[Диаграма в Microsoft PowerPoint]Лист1'!$B$1:$J$1</c:f>
              <c:strCache>
                <c:ptCount val="9"/>
                <c:pt idx="0">
                  <c:v>Глава ІІ от НК</c:v>
                </c:pt>
                <c:pt idx="1">
                  <c:v>Глава ІІІ от НК</c:v>
                </c:pt>
                <c:pt idx="2">
                  <c:v>Глава ІV от НК</c:v>
                </c:pt>
                <c:pt idx="3">
                  <c:v>Глава V от НК</c:v>
                </c:pt>
                <c:pt idx="4">
                  <c:v>Глава VІ от НК</c:v>
                </c:pt>
                <c:pt idx="5">
                  <c:v>Глава VІІІ от НК</c:v>
                </c:pt>
                <c:pt idx="6">
                  <c:v>Глава ІХ от НК</c:v>
                </c:pt>
                <c:pt idx="7">
                  <c:v>Глава Х от НК</c:v>
                </c:pt>
                <c:pt idx="8">
                  <c:v>Глава ХІ от НК</c:v>
                </c:pt>
              </c:strCache>
            </c:strRef>
          </c:cat>
          <c:val>
            <c:numRef>
              <c:f>'[Диаграма в Microsoft PowerPoint]Лист1'!$B$2:$J$2</c:f>
              <c:numCache>
                <c:formatCode>General</c:formatCode>
                <c:ptCount val="9"/>
                <c:pt idx="0">
                  <c:v>17</c:v>
                </c:pt>
                <c:pt idx="1">
                  <c:v>5</c:v>
                </c:pt>
                <c:pt idx="2">
                  <c:v>18</c:v>
                </c:pt>
                <c:pt idx="3">
                  <c:v>97</c:v>
                </c:pt>
                <c:pt idx="4">
                  <c:v>31</c:v>
                </c:pt>
                <c:pt idx="5">
                  <c:v>0</c:v>
                </c:pt>
                <c:pt idx="6">
                  <c:v>21</c:v>
                </c:pt>
                <c:pt idx="7">
                  <c:v>1</c:v>
                </c:pt>
                <c:pt idx="8">
                  <c:v>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3172980779913343"/>
          <c:y val="0.74345337891749397"/>
          <c:w val="0.82031579824463952"/>
          <c:h val="0.2405130490551555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9485603458107003E-2"/>
          <c:w val="1"/>
          <c:h val="0.67069052785497685"/>
        </c:manualLayout>
      </c:layout>
      <c:pie3DChart>
        <c:varyColors val="1"/>
        <c:ser>
          <c:idx val="0"/>
          <c:order val="0"/>
          <c:tx>
            <c:strRef>
              <c:f>Sheet1!$A$53</c:f>
              <c:strCache>
                <c:ptCount val="1"/>
                <c:pt idx="0">
                  <c:v>2016 година</c:v>
                </c:pt>
              </c:strCache>
            </c:strRef>
          </c:tx>
          <c:explosion val="25"/>
          <c:dPt>
            <c:idx val="8"/>
            <c:bubble3D val="0"/>
            <c:explosion val="19"/>
          </c:dPt>
          <c:dLbls>
            <c:dLbl>
              <c:idx val="0"/>
              <c:layout>
                <c:manualLayout>
                  <c:x val="-6.8379417713434101E-2"/>
                  <c:y val="-2.64684761274512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Sheet1!$B$52:$J$52</c:f>
              <c:strCache>
                <c:ptCount val="9"/>
                <c:pt idx="0">
                  <c:v>Глава ІІ от НК</c:v>
                </c:pt>
                <c:pt idx="1">
                  <c:v>Глава ІІІ от НК</c:v>
                </c:pt>
                <c:pt idx="2">
                  <c:v>Глава ІV от НК</c:v>
                </c:pt>
                <c:pt idx="3">
                  <c:v>Глава V от НК</c:v>
                </c:pt>
                <c:pt idx="4">
                  <c:v>Глава VІ от НК</c:v>
                </c:pt>
                <c:pt idx="5">
                  <c:v>Глава VІІІ от НК</c:v>
                </c:pt>
                <c:pt idx="6">
                  <c:v>Глава ІХ от НК</c:v>
                </c:pt>
                <c:pt idx="7">
                  <c:v>Глава Х от НК</c:v>
                </c:pt>
                <c:pt idx="8">
                  <c:v>Глава ХІ от НК</c:v>
                </c:pt>
              </c:strCache>
            </c:strRef>
          </c:cat>
          <c:val>
            <c:numRef>
              <c:f>Sheet1!$B$53:$J$53</c:f>
              <c:numCache>
                <c:formatCode>General</c:formatCode>
                <c:ptCount val="9"/>
                <c:pt idx="0">
                  <c:v>16</c:v>
                </c:pt>
                <c:pt idx="1">
                  <c:v>3</c:v>
                </c:pt>
                <c:pt idx="2">
                  <c:v>10</c:v>
                </c:pt>
                <c:pt idx="3">
                  <c:v>75</c:v>
                </c:pt>
                <c:pt idx="4">
                  <c:v>19</c:v>
                </c:pt>
                <c:pt idx="5">
                  <c:v>4</c:v>
                </c:pt>
                <c:pt idx="6">
                  <c:v>12</c:v>
                </c:pt>
                <c:pt idx="7">
                  <c:v>2</c:v>
                </c:pt>
                <c:pt idx="8">
                  <c:v>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0770586893853899"/>
          <c:y val="0.70487030536509632"/>
          <c:w val="0.86349031394172582"/>
          <c:h val="0.23808951929250655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514463176091109E-2"/>
          <c:y val="0.14549003345311581"/>
          <c:w val="0.89231416270630037"/>
          <c:h val="0.59856914052104582"/>
        </c:manualLayout>
      </c:layout>
      <c:pie3DChart>
        <c:varyColors val="1"/>
        <c:ser>
          <c:idx val="0"/>
          <c:order val="0"/>
          <c:tx>
            <c:strRef>
              <c:f>'[Диаграма в Microsoft PowerPoint]Sheet1'!$A$57</c:f>
              <c:strCache>
                <c:ptCount val="1"/>
                <c:pt idx="0">
                  <c:v>2015 година</c:v>
                </c:pt>
              </c:strCache>
            </c:strRef>
          </c:tx>
          <c:explosion val="25"/>
          <c:dLbls>
            <c:dLbl>
              <c:idx val="3"/>
              <c:layout>
                <c:manualLayout>
                  <c:x val="-2.9022123519804557E-2"/>
                  <c:y val="8.15127861433243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9840929961501777E-2"/>
                  <c:y val="5.659195925294829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7431818716961584E-2"/>
                  <c:y val="-3.32665682080817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'[Диаграма в Microsoft PowerPoint]Sheet1'!$B$56:$J$56</c:f>
              <c:strCache>
                <c:ptCount val="9"/>
                <c:pt idx="0">
                  <c:v>Глава ІІ от НК</c:v>
                </c:pt>
                <c:pt idx="1">
                  <c:v>Глава ІІІ от НК</c:v>
                </c:pt>
                <c:pt idx="2">
                  <c:v>Глава ІV от НК</c:v>
                </c:pt>
                <c:pt idx="3">
                  <c:v>Глава V от НК</c:v>
                </c:pt>
                <c:pt idx="4">
                  <c:v>Глава VІ от НК</c:v>
                </c:pt>
                <c:pt idx="5">
                  <c:v>Глава VІІІ от НК</c:v>
                </c:pt>
                <c:pt idx="6">
                  <c:v>Глава ІХ от НК</c:v>
                </c:pt>
                <c:pt idx="7">
                  <c:v>Глава Х от НК</c:v>
                </c:pt>
                <c:pt idx="8">
                  <c:v>Глава ХІ от НК</c:v>
                </c:pt>
              </c:strCache>
            </c:strRef>
          </c:cat>
          <c:val>
            <c:numRef>
              <c:f>'[Диаграма в Microsoft PowerPoint]Sheet1'!$B$57:$J$57</c:f>
              <c:numCache>
                <c:formatCode>General</c:formatCode>
                <c:ptCount val="9"/>
                <c:pt idx="0">
                  <c:v>11</c:v>
                </c:pt>
                <c:pt idx="1">
                  <c:v>1</c:v>
                </c:pt>
                <c:pt idx="2">
                  <c:v>19</c:v>
                </c:pt>
                <c:pt idx="3">
                  <c:v>103</c:v>
                </c:pt>
                <c:pt idx="4">
                  <c:v>21</c:v>
                </c:pt>
                <c:pt idx="5">
                  <c:v>2</c:v>
                </c:pt>
                <c:pt idx="6">
                  <c:v>11</c:v>
                </c:pt>
                <c:pt idx="7">
                  <c:v>4</c:v>
                </c:pt>
                <c:pt idx="8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несвършени дела в началото на периода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</c:spPr>
          <c:invertIfNegative val="0"/>
          <c:cat>
            <c:strRef>
              <c:f>Лист1!$A$3:$A$6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212</c:v>
                </c:pt>
                <c:pt idx="1">
                  <c:v>252</c:v>
                </c:pt>
                <c:pt idx="2">
                  <c:v>276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постъпили дела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Лист1!$A$3:$A$6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1747</c:v>
                </c:pt>
                <c:pt idx="1">
                  <c:v>1765</c:v>
                </c:pt>
                <c:pt idx="2">
                  <c:v>1719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Брой дела за разглеждане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2700000" scaled="0"/>
            </a:gradFill>
          </c:spPr>
          <c:invertIfNegative val="0"/>
          <c:cat>
            <c:strRef>
              <c:f>Лист1!$A$3:$A$6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1959</c:v>
                </c:pt>
                <c:pt idx="1">
                  <c:v>2017</c:v>
                </c:pt>
                <c:pt idx="2">
                  <c:v>1995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% на постъпилите дела  спрямо броя на делата за разглеждане</c:v>
                </c:pt>
              </c:strCache>
            </c:strRef>
          </c:tx>
          <c:spPr>
            <a:solidFill>
              <a:schemeClr val="dk1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8580246913580189E-2"/>
                  <c:y val="-3.5064059339177341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209876543209874E-2"/>
                  <c:y val="-3.5064271719912284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098765432098762E-2"/>
                  <c:y val="-3.2366824005394472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Лист1!$E$3:$E$6</c:f>
              <c:numCache>
                <c:formatCode>General</c:formatCode>
                <c:ptCount val="4"/>
                <c:pt idx="0">
                  <c:v>0.89180000000000004</c:v>
                </c:pt>
                <c:pt idx="1">
                  <c:v>0.87509999999999999</c:v>
                </c:pt>
                <c:pt idx="2">
                  <c:v>0.86170000000000002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064448"/>
        <c:axId val="145229504"/>
        <c:axId val="0"/>
      </c:bar3DChart>
      <c:catAx>
        <c:axId val="14506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229504"/>
        <c:crosses val="autoZero"/>
        <c:auto val="1"/>
        <c:lblAlgn val="ctr"/>
        <c:lblOffset val="100"/>
        <c:noMultiLvlLbl val="0"/>
      </c:catAx>
      <c:valAx>
        <c:axId val="14522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0644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Колона1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</c:v>
                </c:pt>
                <c:pt idx="1">
                  <c:v>26.14</c:v>
                </c:pt>
                <c:pt idx="2">
                  <c:v>28.6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04992"/>
        <c:axId val="117742336"/>
        <c:axId val="0"/>
      </c:bar3DChart>
      <c:catAx>
        <c:axId val="3400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742336"/>
        <c:crosses val="autoZero"/>
        <c:auto val="1"/>
        <c:lblAlgn val="ctr"/>
        <c:lblOffset val="100"/>
        <c:noMultiLvlLbl val="0"/>
      </c:catAx>
      <c:valAx>
        <c:axId val="11774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0049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 prstMaterial="plastic"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>
                <a:solidFill>
                  <a:schemeClr val="bg1"/>
                </a:solidFill>
              </a:defRPr>
            </a:pPr>
            <a:r>
              <a:rPr lang="ru-RU" sz="1600" b="0" i="0" u="none" strike="noStrike" baseline="0" dirty="0" err="1" smtClean="0">
                <a:effectLst/>
              </a:rPr>
              <a:t>Броят</a:t>
            </a:r>
            <a:r>
              <a:rPr lang="ru-RU" sz="1600" b="0" i="0" u="none" strike="noStrike" baseline="0" dirty="0" smtClean="0">
                <a:effectLst/>
              </a:rPr>
              <a:t> </a:t>
            </a:r>
            <a:r>
              <a:rPr lang="ru-RU" sz="1600" b="0" i="0" u="none" strike="noStrike" baseline="0" dirty="0" err="1" smtClean="0">
                <a:effectLst/>
              </a:rPr>
              <a:t>съдебни</a:t>
            </a:r>
            <a:r>
              <a:rPr lang="ru-RU" sz="1600" b="0" i="0" u="none" strike="noStrike" baseline="0" dirty="0" smtClean="0">
                <a:effectLst/>
              </a:rPr>
              <a:t> заседания, в </a:t>
            </a:r>
            <a:r>
              <a:rPr lang="ru-RU" sz="1600" b="0" i="0" u="none" strike="noStrike" baseline="0" dirty="0" err="1" smtClean="0">
                <a:effectLst/>
              </a:rPr>
              <a:t>които</a:t>
            </a:r>
            <a:r>
              <a:rPr lang="ru-RU" sz="1600" b="0" i="0" u="none" strike="noStrike" baseline="0" dirty="0" smtClean="0">
                <a:effectLst/>
              </a:rPr>
              <a:t> </a:t>
            </a:r>
            <a:r>
              <a:rPr lang="ru-RU" sz="1600" b="0" i="0" u="none" strike="noStrike" baseline="0" dirty="0" err="1" smtClean="0">
                <a:effectLst/>
              </a:rPr>
              <a:t>разгледаните</a:t>
            </a:r>
            <a:r>
              <a:rPr lang="ru-RU" sz="1600" b="0" i="0" u="none" strike="noStrike" baseline="0" dirty="0" smtClean="0">
                <a:effectLst/>
              </a:rPr>
              <a:t> </a:t>
            </a:r>
            <a:r>
              <a:rPr lang="ru-RU" sz="1600" b="0" i="0" u="none" strike="noStrike" baseline="0" dirty="0" err="1" smtClean="0">
                <a:effectLst/>
              </a:rPr>
              <a:t>наказателни</a:t>
            </a:r>
            <a:r>
              <a:rPr lang="ru-RU" sz="1600" b="0" i="0" u="none" strike="noStrike" baseline="0" dirty="0" smtClean="0">
                <a:effectLst/>
              </a:rPr>
              <a:t> дела </a:t>
            </a:r>
            <a:r>
              <a:rPr lang="ru-RU" sz="1600" b="0" i="0" u="none" strike="noStrike" baseline="0" dirty="0" err="1" smtClean="0">
                <a:effectLst/>
              </a:rPr>
              <a:t>са</a:t>
            </a:r>
            <a:r>
              <a:rPr lang="ru-RU" sz="1600" b="0" i="0" u="none" strike="noStrike" baseline="0" dirty="0" smtClean="0">
                <a:effectLst/>
              </a:rPr>
              <a:t> били </a:t>
            </a:r>
            <a:r>
              <a:rPr lang="ru-RU" sz="1600" b="0" i="0" u="none" strike="noStrike" baseline="0" dirty="0" err="1" smtClean="0">
                <a:effectLst/>
              </a:rPr>
              <a:t>отложени</a:t>
            </a:r>
            <a:r>
              <a:rPr lang="ru-RU" sz="1600" b="0" i="0" u="none" strike="noStrike" baseline="0" dirty="0" smtClean="0">
                <a:effectLst/>
              </a:rPr>
              <a:t>, е 1171 </a:t>
            </a:r>
            <a:r>
              <a:rPr lang="ru-RU" sz="1600" b="0" i="0" u="none" strike="noStrike" baseline="0" dirty="0" err="1" smtClean="0">
                <a:effectLst/>
              </a:rPr>
              <a:t>броя</a:t>
            </a:r>
            <a:r>
              <a:rPr lang="ru-RU" sz="1600" b="0" i="0" u="none" strike="noStrike" baseline="0" dirty="0" smtClean="0">
                <a:effectLst/>
              </a:rPr>
              <a:t>, </a:t>
            </a:r>
            <a:r>
              <a:rPr lang="ru-RU" sz="1600" b="0" i="0" u="none" strike="noStrike" baseline="0" dirty="0" err="1" smtClean="0">
                <a:effectLst/>
              </a:rPr>
              <a:t>като</a:t>
            </a:r>
            <a:r>
              <a:rPr lang="ru-RU" sz="1600" b="0" i="0" u="none" strike="noStrike" baseline="0" dirty="0" smtClean="0">
                <a:effectLst/>
              </a:rPr>
              <a:t> за </a:t>
            </a:r>
            <a:r>
              <a:rPr lang="ru-RU" sz="1600" b="0" i="0" u="none" strike="noStrike" baseline="0" dirty="0" err="1" smtClean="0">
                <a:effectLst/>
              </a:rPr>
              <a:t>всички</a:t>
            </a:r>
            <a:r>
              <a:rPr lang="ru-RU" sz="1600" b="0" i="0" u="none" strike="noStrike" baseline="0" dirty="0" smtClean="0">
                <a:effectLst/>
              </a:rPr>
              <a:t> от </a:t>
            </a:r>
            <a:r>
              <a:rPr lang="ru-RU" sz="1600" b="0" i="0" u="none" strike="noStrike" baseline="0" dirty="0" err="1" smtClean="0">
                <a:effectLst/>
              </a:rPr>
              <a:t>тях</a:t>
            </a:r>
            <a:r>
              <a:rPr lang="ru-RU" sz="1600" b="0" i="0" u="none" strike="noStrike" baseline="0" dirty="0" smtClean="0">
                <a:effectLst/>
              </a:rPr>
              <a:t> е </a:t>
            </a:r>
            <a:r>
              <a:rPr lang="ru-RU" sz="1600" b="0" i="0" u="none" strike="noStrike" baseline="0" dirty="0" err="1" smtClean="0">
                <a:effectLst/>
              </a:rPr>
              <a:t>съобразена</a:t>
            </a:r>
            <a:r>
              <a:rPr lang="ru-RU" sz="1600" b="0" i="0" u="none" strike="noStrike" baseline="0" dirty="0" smtClean="0">
                <a:effectLst/>
              </a:rPr>
              <a:t> </a:t>
            </a:r>
            <a:r>
              <a:rPr lang="ru-RU" sz="1600" b="0" i="0" u="none" strike="noStrike" baseline="0" dirty="0" err="1" smtClean="0">
                <a:effectLst/>
              </a:rPr>
              <a:t>разпоредбата</a:t>
            </a:r>
            <a:r>
              <a:rPr lang="ru-RU" sz="1600" b="0" i="0" u="none" strike="noStrike" baseline="0" dirty="0" smtClean="0">
                <a:effectLst/>
              </a:rPr>
              <a:t> на чл.241, ал.10 от НПК.</a:t>
            </a:r>
            <a:endParaRPr lang="bg-BG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7.8734567901234578E-2"/>
          <c:y val="0.8489445832400190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952196947603772E-2"/>
          <c:y val="4.5184313918564312E-2"/>
          <c:w val="0.53817196461553418"/>
          <c:h val="0.67629869928432718"/>
        </c:manualLayout>
      </c:layout>
      <c:pie3DChart>
        <c:varyColors val="1"/>
        <c:ser>
          <c:idx val="0"/>
          <c:order val="0"/>
          <c:tx>
            <c:strRef>
              <c:f>Sheet1!$B$70</c:f>
              <c:strCache>
                <c:ptCount val="1"/>
                <c:pt idx="0">
                  <c:v>Брой отложени заседания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5220180810732E-3"/>
                  <c:y val="-4.7931358546466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597647516282691E-3"/>
                  <c:y val="2.1657525445866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083345484592202E-2"/>
                  <c:y val="9.1476205393408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751239428404782E-2"/>
                  <c:y val="7.178511317238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983765918149121E-2"/>
                  <c:y val="7.4275914431801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6333114610673668E-3"/>
                  <c:y val="0.11668091387430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7605169145523476E-2"/>
                  <c:y val="-7.591613084777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557281034315155E-2"/>
                  <c:y val="-1.012440201549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7714895013123358E-2"/>
                  <c:y val="-0.12121566732681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0239744337513365E-2"/>
                  <c:y val="-5.2949915313181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1026052299018178E-3"/>
                  <c:y val="-4.9414625599311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9189511033343053E-2"/>
                  <c:y val="-7.4207315454415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5.5277291727422965E-3"/>
                  <c:y val="-6.1395447618946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3.2176533488869445E-2"/>
                  <c:y val="-6.0046829952055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Sheet1!$A$71:$A$85</c:f>
              <c:strCache>
                <c:ptCount val="15"/>
                <c:pt idx="0">
                  <c:v>За събиране на доказателства</c:v>
                </c:pt>
                <c:pt idx="1">
                  <c:v>Поради нередовно призоваване на подсъдим, пострадал, свидетел</c:v>
                </c:pt>
                <c:pt idx="2">
                  <c:v>За разглеждане на делото по общия ред</c:v>
                </c:pt>
                <c:pt idx="3">
                  <c:v>За изготвяне на съдебна експертиза</c:v>
                </c:pt>
                <c:pt idx="4">
                  <c:v>Поради неявяване на страна</c:v>
                </c:pt>
                <c:pt idx="5">
                  <c:v>За назначаване / упълномощаване на защитник</c:v>
                </c:pt>
                <c:pt idx="6">
                  <c:v>Поради представен болничен лист</c:v>
                </c:pt>
                <c:pt idx="7">
                  <c:v>Поради неявяване на вещо лице, свидетел, съдебен заседател</c:v>
                </c:pt>
                <c:pt idx="8">
                  <c:v>Поради обявяване на подсъдимия за общодържавно издирване</c:v>
                </c:pt>
                <c:pt idx="9">
                  <c:v>За изплащане на издръжка</c:v>
                </c:pt>
                <c:pt idx="10">
                  <c:v>По молба за отлагане</c:v>
                </c:pt>
                <c:pt idx="11">
                  <c:v>За споразумение/спогодба</c:v>
                </c:pt>
                <c:pt idx="12">
                  <c:v>За възстановяване на имуществени вреди</c:v>
                </c:pt>
                <c:pt idx="13">
                  <c:v>За съдебна поръчка</c:v>
                </c:pt>
                <c:pt idx="14">
                  <c:v>Други</c:v>
                </c:pt>
              </c:strCache>
            </c:strRef>
          </c:cat>
          <c:val>
            <c:numRef>
              <c:f>Sheet1!$B$71:$B$85</c:f>
              <c:numCache>
                <c:formatCode>General</c:formatCode>
                <c:ptCount val="15"/>
                <c:pt idx="0">
                  <c:v>430</c:v>
                </c:pt>
                <c:pt idx="1">
                  <c:v>58</c:v>
                </c:pt>
                <c:pt idx="2">
                  <c:v>17</c:v>
                </c:pt>
                <c:pt idx="3">
                  <c:v>181</c:v>
                </c:pt>
                <c:pt idx="4">
                  <c:v>118</c:v>
                </c:pt>
                <c:pt idx="5">
                  <c:v>17</c:v>
                </c:pt>
                <c:pt idx="6">
                  <c:v>9</c:v>
                </c:pt>
                <c:pt idx="7">
                  <c:v>86</c:v>
                </c:pt>
                <c:pt idx="8">
                  <c:v>6</c:v>
                </c:pt>
                <c:pt idx="9">
                  <c:v>15</c:v>
                </c:pt>
                <c:pt idx="10">
                  <c:v>155</c:v>
                </c:pt>
                <c:pt idx="11">
                  <c:v>54</c:v>
                </c:pt>
                <c:pt idx="12">
                  <c:v>3</c:v>
                </c:pt>
                <c:pt idx="13">
                  <c:v>7</c:v>
                </c:pt>
                <c:pt idx="1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218746962185278"/>
          <c:y val="3.6730610966279241E-2"/>
          <c:w val="0.37855327111888787"/>
          <c:h val="0.77138697707241211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9.7480956222255499E-2"/>
                  <c:y val="-0.2095091286153390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5994176975505137E-2"/>
                  <c:y val="-2.89904657058306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Sheet1!$A$9:$A$11</c:f>
              <c:strCache>
                <c:ptCount val="3"/>
                <c:pt idx="0">
                  <c:v>С акт по същество</c:v>
                </c:pt>
                <c:pt idx="1">
                  <c:v>Прекратени</c:v>
                </c:pt>
                <c:pt idx="2">
                  <c:v>Прекратени със споразумение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1316</c:v>
                </c:pt>
                <c:pt idx="1">
                  <c:v>112</c:v>
                </c:pt>
                <c:pt idx="2">
                  <c:v>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20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bg-BG">
                <a:solidFill>
                  <a:schemeClr val="bg1"/>
                </a:solidFill>
              </a:rPr>
              <a:t>Приключени дела през 2015г., 2016г. и 2017г. </a:t>
            </a:r>
          </a:p>
        </c:rich>
      </c:tx>
      <c:overlay val="0"/>
    </c:title>
    <c:autoTitleDeleted val="0"/>
    <c:view3D>
      <c:rotX val="0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 w="1905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Sheet1!$A$16:$A$18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Sheet1!$B$15</c:f>
              <c:strCache>
                <c:ptCount val="1"/>
                <c:pt idx="0">
                  <c:v>Брой решени по същество дела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Sheet1!$A$16:$A$18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Sheet1!$B$16:$B$18</c:f>
              <c:numCache>
                <c:formatCode>General</c:formatCode>
                <c:ptCount val="3"/>
                <c:pt idx="0">
                  <c:v>1316</c:v>
                </c:pt>
                <c:pt idx="1">
                  <c:v>1457</c:v>
                </c:pt>
                <c:pt idx="2">
                  <c:v>1425</c:v>
                </c:pt>
              </c:numCache>
            </c:numRef>
          </c:val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Sheet1!$A$16:$A$18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Sheet1!$C$15</c:f>
              <c:strCache>
                <c:ptCount val="1"/>
                <c:pt idx="0">
                  <c:v>Брой прекратени дела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2">
                  <a:satMod val="115000"/>
                </a:schemeClr>
              </a:contourClr>
            </a:sp3d>
          </c:spPr>
          <c:invertIfNegative val="0"/>
          <c:cat>
            <c:strRef>
              <c:f>Sheet1!$A$16:$A$18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Sheet1!$C$16:$C$18</c:f>
              <c:numCache>
                <c:formatCode>General</c:formatCode>
                <c:ptCount val="3"/>
                <c:pt idx="0">
                  <c:v>112</c:v>
                </c:pt>
                <c:pt idx="1">
                  <c:v>135</c:v>
                </c:pt>
                <c:pt idx="2">
                  <c:v>122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Sheet1!$A$16:$A$18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Sheet1!$D$15</c:f>
              <c:strCache>
                <c:ptCount val="1"/>
                <c:pt idx="0">
                  <c:v>Брой прекратени дела със споразумение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43000"/>
                    <a:satMod val="165000"/>
                  </a:schemeClr>
                </a:gs>
                <a:gs pos="55000">
                  <a:schemeClr val="accent6">
                    <a:tint val="83000"/>
                    <a:satMod val="155000"/>
                  </a:schemeClr>
                </a:gs>
                <a:gs pos="100000">
                  <a:schemeClr val="accent6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6">
                  <a:satMod val="115000"/>
                </a:schemeClr>
              </a:contourClr>
            </a:sp3d>
          </c:spPr>
          <c:invertIfNegative val="0"/>
          <c:cat>
            <c:strRef>
              <c:f>Sheet1!$A$16:$A$18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Sheet1!$D$16:$D$18</c:f>
              <c:numCache>
                <c:formatCode>General</c:formatCode>
                <c:ptCount val="3"/>
                <c:pt idx="0">
                  <c:v>287</c:v>
                </c:pt>
                <c:pt idx="1">
                  <c:v>213</c:v>
                </c:pt>
                <c:pt idx="2">
                  <c:v>196</c:v>
                </c:pt>
              </c:numCache>
            </c:numRef>
          </c:val>
        </c:ser>
        <c:ser>
          <c:idx val="6"/>
          <c:order val="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Sheet1!$A$16:$A$18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589568"/>
        <c:axId val="117765184"/>
        <c:axId val="0"/>
      </c:bar3DChart>
      <c:catAx>
        <c:axId val="1325895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117765184"/>
        <c:crosses val="autoZero"/>
        <c:auto val="1"/>
        <c:lblAlgn val="ctr"/>
        <c:lblOffset val="100"/>
        <c:noMultiLvlLbl val="0"/>
      </c:catAx>
      <c:valAx>
        <c:axId val="1177651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132589568"/>
        <c:crosses val="autoZero"/>
        <c:crossBetween val="between"/>
      </c:valAx>
      <c:spPr>
        <a:noFill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6"/>
        <c:delete val="1"/>
      </c:legendEntry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свършени дела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1715</c:v>
                </c:pt>
                <c:pt idx="1">
                  <c:v>1805</c:v>
                </c:pt>
                <c:pt idx="2">
                  <c:v>1743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свършени дела в срок до 3 месеца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satMod val="165000"/>
                  </a:schemeClr>
                </a:gs>
                <a:gs pos="55000">
                  <a:schemeClr val="accent3">
                    <a:tint val="83000"/>
                    <a:satMod val="155000"/>
                  </a:schemeClr>
                </a:gs>
                <a:gs pos="100000">
                  <a:schemeClr val="accent3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Лист1!$A$3:$A$5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1473</c:v>
                </c:pt>
                <c:pt idx="1">
                  <c:v>1506</c:v>
                </c:pt>
                <c:pt idx="2">
                  <c:v>1447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%-но съотношение между  брой свършени дела и брой свършени дела в срок до 3 месеца</c:v>
                </c:pt>
              </c:strCache>
            </c:strRef>
          </c:tx>
          <c:spPr>
            <a:solidFill>
              <a:schemeClr val="dk1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7777777777777721E-2"/>
                  <c:y val="-4.855023600809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567901234566E-2"/>
                  <c:y val="-4.855023600809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209876543209763E-2"/>
                  <c:y val="-3.5064059339177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Лист1!$D$3:$D$5</c:f>
              <c:numCache>
                <c:formatCode>0%</c:formatCode>
                <c:ptCount val="3"/>
                <c:pt idx="0">
                  <c:v>0.86</c:v>
                </c:pt>
                <c:pt idx="1">
                  <c:v>0.83</c:v>
                </c:pt>
                <c:pt idx="2">
                  <c:v>0.83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286080"/>
        <c:axId val="145233536"/>
        <c:axId val="0"/>
      </c:bar3DChart>
      <c:catAx>
        <c:axId val="14628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233536"/>
        <c:crosses val="autoZero"/>
        <c:auto val="1"/>
        <c:lblAlgn val="ctr"/>
        <c:lblOffset val="100"/>
        <c:noMultiLvlLbl val="0"/>
      </c:catAx>
      <c:valAx>
        <c:axId val="14523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2860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581753669680176E-2"/>
          <c:y val="0.64961320158648406"/>
          <c:w val="0.88775007290755326"/>
          <c:h val="0.30992826840677284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останали несвършени дела в края на периода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43000"/>
                    <a:satMod val="165000"/>
                  </a:schemeClr>
                </a:gs>
                <a:gs pos="55000">
                  <a:schemeClr val="accent6">
                    <a:tint val="83000"/>
                    <a:satMod val="155000"/>
                  </a:schemeClr>
                </a:gs>
                <a:gs pos="100000">
                  <a:schemeClr val="accent6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Лист1!$A$3:$A$5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244</c:v>
                </c:pt>
                <c:pt idx="1">
                  <c:v>212</c:v>
                </c:pt>
                <c:pt idx="2">
                  <c:v>252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% на несвършените дела в края на периода спрямо броя на делата за разглеждане</c:v>
                </c:pt>
              </c:strCache>
            </c:strRef>
          </c:tx>
          <c:spPr>
            <a:solidFill>
              <a:schemeClr val="dk1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2469135802469077E-2"/>
                  <c:y val="-6.099474260538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037037037037035E-2"/>
                  <c:y val="-4.574605695404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183E-2"/>
                  <c:y val="-6.099474260538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Лист1!$C$3:$C$5</c:f>
              <c:numCache>
                <c:formatCode>0.00%</c:formatCode>
                <c:ptCount val="3"/>
                <c:pt idx="0">
                  <c:v>0.1246</c:v>
                </c:pt>
                <c:pt idx="1">
                  <c:v>0.1051</c:v>
                </c:pt>
                <c:pt idx="2">
                  <c:v>0.1263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820416"/>
        <c:axId val="145234112"/>
        <c:axId val="0"/>
      </c:bar3DChart>
      <c:catAx>
        <c:axId val="14982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234112"/>
        <c:crosses val="autoZero"/>
        <c:auto val="1"/>
        <c:lblAlgn val="ctr"/>
        <c:lblOffset val="100"/>
        <c:noMultiLvlLbl val="0"/>
      </c:catAx>
      <c:valAx>
        <c:axId val="14523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820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581753669680176E-2"/>
          <c:y val="0.84054257304960911"/>
          <c:w val="0.88775007290755326"/>
          <c:h val="0.11899878170605975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постановени в 1-месечен срок актове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Лист1!$A$3:$A$5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1714</c:v>
                </c:pt>
                <c:pt idx="1">
                  <c:v>1797</c:v>
                </c:pt>
                <c:pt idx="2">
                  <c:v>1721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% съотношение на постановените в 1-месечен срок спрямо всички постановени съдебни актове</c:v>
                </c:pt>
              </c:strCache>
            </c:strRef>
          </c:tx>
          <c:spPr>
            <a:solidFill>
              <a:schemeClr val="dk1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2469135802469077E-2"/>
                  <c:y val="-6.099474260538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037037037037035E-2"/>
                  <c:y val="-4.574605695404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183E-2"/>
                  <c:y val="-6.099474260538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Лист1!$C$3:$C$5</c:f>
              <c:numCache>
                <c:formatCode>0.00%</c:formatCode>
                <c:ptCount val="3"/>
                <c:pt idx="0">
                  <c:v>0.99939999999999996</c:v>
                </c:pt>
                <c:pt idx="1">
                  <c:v>0.99570000000000003</c:v>
                </c:pt>
                <c:pt idx="2">
                  <c:v>0.98750000000000004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910528"/>
        <c:axId val="1386752"/>
        <c:axId val="0"/>
      </c:bar3DChart>
      <c:catAx>
        <c:axId val="14991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6752"/>
        <c:crosses val="autoZero"/>
        <c:auto val="1"/>
        <c:lblAlgn val="ctr"/>
        <c:lblOffset val="100"/>
        <c:noMultiLvlLbl val="0"/>
      </c:catAx>
      <c:valAx>
        <c:axId val="1386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910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581753669680176E-2"/>
          <c:y val="0.79733796370412602"/>
          <c:w val="0.88775007290755326"/>
          <c:h val="0.20266203629587412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Натовареност по щат средномесечно спрямо разгледаните дела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864197530864196E-3"/>
                  <c:y val="-4.8287504562598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1532E-3"/>
                  <c:y val="-4.5746056954041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34567901234566E-2"/>
                  <c:y val="-5.082895217115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23.32</c:v>
                </c:pt>
                <c:pt idx="1">
                  <c:v>24.01</c:v>
                </c:pt>
                <c:pt idx="2">
                  <c:v>20.78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Натовареност по щат средномесечно спрямо приключените дела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"/>
                    <a:satMod val="255000"/>
                  </a:schemeClr>
                </a:gs>
                <a:gs pos="55000">
                  <a:schemeClr val="accent1">
                    <a:tint val="12000"/>
                    <a:satMod val="255000"/>
                  </a:schemeClr>
                </a:gs>
                <a:gs pos="100000">
                  <a:schemeClr val="accent1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209876543209874E-2"/>
                  <c:y val="-4.3204609345483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382716049382713E-2"/>
                  <c:y val="-3.303881891125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67E-2"/>
                  <c:y val="-8.1326323473850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20.420000000000002</c:v>
                </c:pt>
                <c:pt idx="1">
                  <c:v>21.49</c:v>
                </c:pt>
                <c:pt idx="2">
                  <c:v>18.16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910016"/>
        <c:axId val="1389056"/>
        <c:axId val="0"/>
      </c:bar3DChart>
      <c:catAx>
        <c:axId val="14991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9056"/>
        <c:crosses val="autoZero"/>
        <c:auto val="1"/>
        <c:lblAlgn val="ctr"/>
        <c:lblOffset val="100"/>
        <c:noMultiLvlLbl val="0"/>
      </c:catAx>
      <c:valAx>
        <c:axId val="138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910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581753669680176E-2"/>
          <c:y val="0.85579125870095607"/>
          <c:w val="0.88775007290755326"/>
          <c:h val="0.14420874129904393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Действителна натовареност спрямо делата за разглеждане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864197530864196E-3"/>
                  <c:y val="-4.8287504562598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1532E-3"/>
                  <c:y val="-4.5746056954041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34567901234566E-2"/>
                  <c:y val="-5.082895217115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23.32</c:v>
                </c:pt>
                <c:pt idx="1">
                  <c:v>24.01</c:v>
                </c:pt>
                <c:pt idx="2">
                  <c:v>20.78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Действителна натовареност спрямо свършените дела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"/>
                    <a:satMod val="255000"/>
                  </a:schemeClr>
                </a:gs>
                <a:gs pos="55000">
                  <a:schemeClr val="accent1">
                    <a:tint val="12000"/>
                    <a:satMod val="255000"/>
                  </a:schemeClr>
                </a:gs>
                <a:gs pos="100000">
                  <a:schemeClr val="accent1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209876543209874E-2"/>
                  <c:y val="-4.3204609345483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382716049382713E-2"/>
                  <c:y val="-3.303881891125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67E-2"/>
                  <c:y val="-8.1326323473850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20.420000000000002</c:v>
                </c:pt>
                <c:pt idx="1">
                  <c:v>21.49</c:v>
                </c:pt>
                <c:pt idx="2">
                  <c:v>18.16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131712"/>
        <c:axId val="1391360"/>
        <c:axId val="0"/>
      </c:bar3DChart>
      <c:catAx>
        <c:axId val="15013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1360"/>
        <c:crosses val="autoZero"/>
        <c:auto val="1"/>
        <c:lblAlgn val="ctr"/>
        <c:lblOffset val="100"/>
        <c:noMultiLvlLbl val="0"/>
      </c:catAx>
      <c:valAx>
        <c:axId val="139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131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581753669680176E-2"/>
          <c:y val="0.85579125870095607"/>
          <c:w val="0.88775007290755326"/>
          <c:h val="0.14420874129904393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2017</a:t>
            </a:r>
            <a:r>
              <a:rPr lang="bg-BG" dirty="0" smtClean="0">
                <a:solidFill>
                  <a:schemeClr val="bg1"/>
                </a:solidFill>
              </a:rPr>
              <a:t>г.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4155771629381282"/>
        </c:manualLayout>
      </c:layout>
      <c:pie3DChart>
        <c:varyColors val="1"/>
        <c:ser>
          <c:idx val="0"/>
          <c:order val="0"/>
          <c:tx>
            <c:strRef>
              <c:f>Sheet1!$B$37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2198652101718431E-2"/>
                  <c:y val="8.19097951233560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812071931947501E-2"/>
                  <c:y val="3.82321922326280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814601680894315"/>
                  <c:y val="-4.28202206962575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Sheet1!$A$38:$A$40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Sheet1!$B$38:$B$40</c:f>
              <c:numCache>
                <c:formatCode>General</c:formatCode>
                <c:ptCount val="3"/>
                <c:pt idx="0">
                  <c:v>70.59</c:v>
                </c:pt>
                <c:pt idx="1">
                  <c:v>5.88</c:v>
                </c:pt>
                <c:pt idx="2">
                  <c:v>23.53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4546506844584836E-2"/>
          <c:y val="0.78963416413870657"/>
          <c:w val="0.8709069863108303"/>
          <c:h val="0.19183178672125373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2016</a:t>
            </a:r>
            <a:r>
              <a:rPr lang="bg-BG" dirty="0" smtClean="0">
                <a:solidFill>
                  <a:schemeClr val="bg1"/>
                </a:solidFill>
              </a:rPr>
              <a:t>г.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2882410428973052E-2"/>
          <c:w val="1"/>
          <c:h val="0.8580590857136402"/>
        </c:manualLayout>
      </c:layout>
      <c:pie3DChart>
        <c:varyColors val="1"/>
        <c:ser>
          <c:idx val="0"/>
          <c:order val="0"/>
          <c:tx>
            <c:strRef>
              <c:f>Sheet1!$B$42</c:f>
              <c:strCache>
                <c:ptCount val="1"/>
                <c:pt idx="0">
                  <c:v>2016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1913274175749509E-2"/>
                  <c:y val="3.97983086625026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1838294205680942E-2"/>
                  <c:y val="0.102888285482403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9993877643573033E-2"/>
                  <c:y val="-4.04630182333789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Sheet1!$A$43:$A$45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Sheet1!$B$43:$B$45</c:f>
              <c:numCache>
                <c:formatCode>General</c:formatCode>
                <c:ptCount val="3"/>
                <c:pt idx="0">
                  <c:v>74.900000000000006</c:v>
                </c:pt>
                <c:pt idx="1">
                  <c:v>1.62</c:v>
                </c:pt>
                <c:pt idx="2">
                  <c:v>23.48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1542153557769347E-2"/>
          <c:y val="0.81435960976087418"/>
          <c:w val="0.87691569288446136"/>
          <c:h val="0.16770453000514066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Колона1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30.61</c:v>
                </c:pt>
                <c:pt idx="1">
                  <c:v>28.95</c:v>
                </c:pt>
                <c:pt idx="2">
                  <c:v>35.49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32736"/>
        <c:axId val="133872384"/>
        <c:axId val="0"/>
      </c:bar3DChart>
      <c:catAx>
        <c:axId val="4133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872384"/>
        <c:crosses val="autoZero"/>
        <c:auto val="1"/>
        <c:lblAlgn val="ctr"/>
        <c:lblOffset val="100"/>
        <c:noMultiLvlLbl val="0"/>
      </c:catAx>
      <c:valAx>
        <c:axId val="13387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3327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 prstMaterial="plastic"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2015</a:t>
            </a:r>
            <a:r>
              <a:rPr lang="bg-BG" dirty="0" smtClean="0">
                <a:solidFill>
                  <a:schemeClr val="bg1"/>
                </a:solidFill>
              </a:rPr>
              <a:t> г.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333480497768984E-2"/>
          <c:y val="0"/>
          <c:w val="0.96666666666666667"/>
          <c:h val="0.90935071074263951"/>
        </c:manualLayout>
      </c:layout>
      <c:pie3DChart>
        <c:varyColors val="1"/>
        <c:ser>
          <c:idx val="0"/>
          <c:order val="0"/>
          <c:tx>
            <c:strRef>
              <c:f>Sheet1!$B$47</c:f>
              <c:strCache>
                <c:ptCount val="1"/>
                <c:pt idx="0">
                  <c:v>2015</c:v>
                </c:pt>
              </c:strCache>
            </c:strRef>
          </c:tx>
          <c:explosion val="28"/>
          <c:dLbls>
            <c:dLbl>
              <c:idx val="0"/>
              <c:layout>
                <c:manualLayout>
                  <c:x val="-1.259359658107583E-3"/>
                  <c:y val="7.98990249175602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646973121887472E-2"/>
                  <c:y val="0.105165771294213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0667434865020776E-2"/>
                  <c:y val="-3.92749121006311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Sheet1!$A$48:$A$50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Sheet1!$B$48:$B$50</c:f>
              <c:numCache>
                <c:formatCode>General</c:formatCode>
                <c:ptCount val="3"/>
                <c:pt idx="0">
                  <c:v>73.239999999999995</c:v>
                </c:pt>
                <c:pt idx="1">
                  <c:v>4.68</c:v>
                </c:pt>
                <c:pt idx="2">
                  <c:v>22.07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316713850336883E-2"/>
          <c:y val="0.78671914240789675"/>
          <c:w val="0.83809076071529942"/>
          <c:h val="0.19565798956126754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000" dirty="0">
                <a:solidFill>
                  <a:schemeClr val="tx1"/>
                </a:solidFill>
              </a:rPr>
              <a:t>наказателни</a:t>
            </a:r>
            <a:r>
              <a:rPr lang="bg-BG" dirty="0">
                <a:solidFill>
                  <a:schemeClr val="tx1"/>
                </a:solidFill>
              </a:rPr>
              <a:t>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постъпили дела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10000">
                  <a:srgbClr val="9CB86E"/>
                </a:gs>
                <a:gs pos="86000">
                  <a:srgbClr val="156B13"/>
                </a:gs>
              </a:gsLst>
              <a:lin ang="5400000" scaled="0"/>
              <a:tileRect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2017 г.</c:v>
                </c:pt>
                <c:pt idx="1">
                  <c:v>2016 г.</c:v>
                </c:pt>
                <c:pt idx="2">
                  <c:v>2015 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4865</c:v>
                </c:pt>
                <c:pt idx="1">
                  <c:v>4196</c:v>
                </c:pt>
                <c:pt idx="2">
                  <c:v>4801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224128"/>
        <c:axId val="154100288"/>
        <c:axId val="0"/>
      </c:bar3DChart>
      <c:catAx>
        <c:axId val="15422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100288"/>
        <c:crosses val="autoZero"/>
        <c:auto val="1"/>
        <c:lblAlgn val="ctr"/>
        <c:lblOffset val="100"/>
        <c:noMultiLvlLbl val="0"/>
      </c:catAx>
      <c:valAx>
        <c:axId val="15410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2241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'[таблица т.5.xls]Sheet1'!$A$79</c:f>
              <c:strCache>
                <c:ptCount val="1"/>
                <c:pt idx="0">
                  <c:v>граждански дела по общия ред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6.123933760446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'[таблица т.5.xls]Sheet1'!$B$79</c:f>
              <c:numCache>
                <c:formatCode>General</c:formatCode>
                <c:ptCount val="1"/>
                <c:pt idx="0">
                  <c:v>1107</c:v>
                </c:pt>
              </c:numCache>
            </c:numRef>
          </c:val>
        </c:ser>
        <c:ser>
          <c:idx val="1"/>
          <c:order val="1"/>
          <c:tx>
            <c:strRef>
              <c:f>'[таблица т.5.xls]Sheet1'!$A$80</c:f>
              <c:strCache>
                <c:ptCount val="1"/>
                <c:pt idx="0">
                  <c:v>производства по чл. 310 от ГПК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1225496017684413E-3"/>
                  <c:y val="-5.6340190596106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bg-BG" sz="16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'[таблица т.5.xls]Sheet1'!$B$80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ser>
          <c:idx val="2"/>
          <c:order val="2"/>
          <c:tx>
            <c:strRef>
              <c:f>'[таблица т.5.xls]Sheet1'!$A$81</c:f>
              <c:strCache>
                <c:ptCount val="1"/>
                <c:pt idx="0">
                  <c:v>административни дела по ЗСПЗЗ и ЗВГЗГФ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816997345122569E-3"/>
                  <c:y val="-5.144104358774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bg-BG" sz="16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'[таблица т.5.xls]Sheet1'!$B$81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'[таблица т.5.xls]Sheet1'!$A$82</c:f>
              <c:strCache>
                <c:ptCount val="1"/>
                <c:pt idx="0">
                  <c:v>частни граждански дела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408498672561284E-3"/>
                  <c:y val="-6.123933760446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bg-BG" sz="16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'[таблица т.5.xls]Sheet1'!$B$82</c:f>
              <c:numCache>
                <c:formatCode>General</c:formatCode>
                <c:ptCount val="1"/>
                <c:pt idx="0">
                  <c:v>670</c:v>
                </c:pt>
              </c:numCache>
            </c:numRef>
          </c:val>
        </c:ser>
        <c:ser>
          <c:idx val="4"/>
          <c:order val="4"/>
          <c:tx>
            <c:strRef>
              <c:f>'[таблица т.5.xls]Sheet1'!$A$83</c:f>
              <c:strCache>
                <c:ptCount val="1"/>
                <c:pt idx="0">
                  <c:v>дела по чл. 410 и чл. 417 от ГПК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612748008841929E-3"/>
                  <c:y val="-5.1441043587749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bg-BG" sz="16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'[таблица т.5.xls]Sheet1'!$B$83</c:f>
              <c:numCache>
                <c:formatCode>General</c:formatCode>
                <c:ptCount val="1"/>
                <c:pt idx="0">
                  <c:v>3009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225664"/>
        <c:axId val="117740608"/>
        <c:axId val="0"/>
      </c:bar3DChart>
      <c:catAx>
        <c:axId val="154225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7740608"/>
        <c:crosses val="autoZero"/>
        <c:auto val="1"/>
        <c:lblAlgn val="ctr"/>
        <c:lblOffset val="100"/>
        <c:noMultiLvlLbl val="0"/>
      </c:catAx>
      <c:valAx>
        <c:axId val="117740608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54225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309124656647338E-2"/>
          <c:y val="0.66645854935871318"/>
          <c:w val="0.87993240214688795"/>
          <c:h val="0.31884400961621551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8.5568314377369489E-2"/>
          <c:y val="2.9273116909264651E-2"/>
          <c:w val="0.89745637698065528"/>
          <c:h val="0.68872473205275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Вещни искове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52</c:v>
                </c:pt>
                <c:pt idx="1">
                  <c:v>49</c:v>
                </c:pt>
                <c:pt idx="2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Делби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53</c:v>
                </c:pt>
                <c:pt idx="1">
                  <c:v>40</c:v>
                </c:pt>
                <c:pt idx="2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Облигационни искове, в т.ч. по чл. 422 от ГПК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2700000" scaled="0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510</c:v>
                </c:pt>
                <c:pt idx="1">
                  <c:v>389</c:v>
                </c:pt>
                <c:pt idx="2">
                  <c:v>463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Искове по КТ, в т.ч. по чл. 422 от ГПК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0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57</c:v>
                </c:pt>
                <c:pt idx="1">
                  <c:v>53</c:v>
                </c:pt>
                <c:pt idx="2">
                  <c:v>202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Дела от административен характер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Лист1!$F$3:$F$5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5"/>
          <c:order val="5"/>
          <c:tx>
            <c:strRef>
              <c:f>Лист1!$G$2</c:f>
              <c:strCache>
                <c:ptCount val="1"/>
                <c:pt idx="0">
                  <c:v>Издръжка и изменение  на издръжка</c:v>
                </c:pt>
              </c:strCache>
            </c:strRef>
          </c:tx>
          <c:invertIfNegative val="0"/>
          <c:cat>
            <c:strRef>
              <c:f>Лист1!$A$3:$A$5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Лист1!$G$3:$G$5</c:f>
              <c:numCache>
                <c:formatCode>General</c:formatCode>
                <c:ptCount val="3"/>
                <c:pt idx="0">
                  <c:v>49</c:v>
                </c:pt>
                <c:pt idx="1">
                  <c:v>55</c:v>
                </c:pt>
                <c:pt idx="2">
                  <c:v>41</c:v>
                </c:pt>
              </c:numCache>
            </c:numRef>
          </c:val>
        </c:ser>
        <c:ser>
          <c:idx val="6"/>
          <c:order val="6"/>
          <c:tx>
            <c:strRef>
              <c:f>Лист1!$H$2</c:f>
              <c:strCache>
                <c:ptCount val="1"/>
                <c:pt idx="0">
                  <c:v>Дела по чл. 410 и чл. 417 от  ГПК </c:v>
                </c:pt>
              </c:strCache>
            </c:strRef>
          </c:tx>
          <c:invertIfNegative val="0"/>
          <c:cat>
            <c:strRef>
              <c:f>Лист1!$A$3:$A$5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Лист1!$H$3:$H$5</c:f>
              <c:numCache>
                <c:formatCode>General</c:formatCode>
                <c:ptCount val="3"/>
                <c:pt idx="0">
                  <c:v>3009</c:v>
                </c:pt>
                <c:pt idx="1">
                  <c:v>2495</c:v>
                </c:pt>
                <c:pt idx="2">
                  <c:v>2925</c:v>
                </c:pt>
              </c:numCache>
            </c:numRef>
          </c:val>
        </c:ser>
        <c:ser>
          <c:idx val="7"/>
          <c:order val="7"/>
          <c:tx>
            <c:strRef>
              <c:f>Лист1!$I$2</c:f>
              <c:strCache>
                <c:ptCount val="1"/>
                <c:pt idx="0">
                  <c:v>Частни граждански дела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"/>
                    <a:satMod val="255000"/>
                  </a:schemeClr>
                </a:gs>
                <a:gs pos="55000">
                  <a:schemeClr val="accent3">
                    <a:tint val="12000"/>
                    <a:satMod val="255000"/>
                  </a:schemeClr>
                </a:gs>
                <a:gs pos="100000">
                  <a:schemeClr val="accent3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Лист1!$A$3:$A$5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Лист1!$I$3:$I$5</c:f>
              <c:numCache>
                <c:formatCode>General</c:formatCode>
                <c:ptCount val="3"/>
                <c:pt idx="0">
                  <c:v>670</c:v>
                </c:pt>
                <c:pt idx="1">
                  <c:v>636</c:v>
                </c:pt>
                <c:pt idx="2">
                  <c:v>377</c:v>
                </c:pt>
              </c:numCache>
            </c:numRef>
          </c:val>
        </c:ser>
        <c:ser>
          <c:idx val="8"/>
          <c:order val="8"/>
          <c:tx>
            <c:strRef>
              <c:f>Лист1!$J$2</c:f>
              <c:strCache>
                <c:ptCount val="1"/>
                <c:pt idx="0">
                  <c:v>Други - искове по СК  /с изключение  на издръжка,изменение/, ЗЗДН, ЗЛС, ЗГР, ЗЗДет.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5">
                  <a:satMod val="115000"/>
                </a:schemeClr>
              </a:contourClr>
            </a:sp3d>
          </c:spPr>
          <c:invertIfNegative val="0"/>
          <c:cat>
            <c:strRef>
              <c:f>Лист1!$A$3:$A$5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Лист1!$J$3:$J$5</c:f>
              <c:numCache>
                <c:formatCode>General</c:formatCode>
                <c:ptCount val="3"/>
                <c:pt idx="0">
                  <c:v>460</c:v>
                </c:pt>
                <c:pt idx="1">
                  <c:v>478</c:v>
                </c:pt>
                <c:pt idx="2">
                  <c:v>680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824704"/>
        <c:axId val="158728192"/>
        <c:axId val="0"/>
      </c:bar3DChart>
      <c:catAx>
        <c:axId val="15482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728192"/>
        <c:crosses val="autoZero"/>
        <c:auto val="1"/>
        <c:lblAlgn val="ctr"/>
        <c:lblOffset val="100"/>
        <c:noMultiLvlLbl val="0"/>
      </c:catAx>
      <c:valAx>
        <c:axId val="158728192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54824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254232621496162E-4"/>
          <c:y val="0.73041264934526795"/>
          <c:w val="0.79938271604938271"/>
          <c:h val="0.26958735065473199"/>
        </c:manualLayout>
      </c:layout>
      <c:overlay val="1"/>
      <c:txPr>
        <a:bodyPr/>
        <a:lstStyle/>
        <a:p>
          <a:pPr algn="just">
            <a:defRPr sz="10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2017</a:t>
            </a:r>
            <a:r>
              <a:rPr lang="bg-BG" dirty="0" smtClean="0">
                <a:solidFill>
                  <a:schemeClr val="bg1"/>
                </a:solidFill>
              </a:rPr>
              <a:t> г.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tx>
            <c:strRef>
              <c:f>Sheet1!$A$95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Sheet1!$B$93:$J$93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Искове по КТ, в т.ч. по чл. 422 от ГПК</c:v>
                </c:pt>
                <c:pt idx="4">
                  <c:v>Дела от административен характер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Sheet1!$B$95:$J$95</c:f>
              <c:numCache>
                <c:formatCode>0.00%</c:formatCode>
                <c:ptCount val="9"/>
                <c:pt idx="0">
                  <c:v>1.0699999999999999E-2</c:v>
                </c:pt>
                <c:pt idx="1">
                  <c:v>1.09E-2</c:v>
                </c:pt>
                <c:pt idx="2">
                  <c:v>0.10489999999999999</c:v>
                </c:pt>
                <c:pt idx="3">
                  <c:v>1.17E-2</c:v>
                </c:pt>
                <c:pt idx="4">
                  <c:v>1E-3</c:v>
                </c:pt>
                <c:pt idx="5" formatCode="0%">
                  <c:v>0.01</c:v>
                </c:pt>
                <c:pt idx="6">
                  <c:v>0.61839999999999995</c:v>
                </c:pt>
                <c:pt idx="7">
                  <c:v>0.13780000000000001</c:v>
                </c:pt>
                <c:pt idx="8">
                  <c:v>9.4600000000000004E-2</c:v>
                </c:pt>
              </c:numCache>
            </c:numRef>
          </c:val>
        </c:ser>
        <c:ser>
          <c:idx val="0"/>
          <c:order val="0"/>
          <c:tx>
            <c:strRef>
              <c:f>Sheet1!$A$94</c:f>
              <c:strCache>
                <c:ptCount val="1"/>
                <c:pt idx="0">
                  <c:v>4865</c:v>
                </c:pt>
              </c:strCache>
            </c:strRef>
          </c:tx>
          <c:explosion val="25"/>
          <c:cat>
            <c:strRef>
              <c:f>Sheet1!$B$93:$J$93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Искове по КТ, в т.ч. по чл. 422 от ГПК</c:v>
                </c:pt>
                <c:pt idx="4">
                  <c:v>Дела от административен характер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Sheet1!$B$94:$J$94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7240950500449453E-2"/>
          <c:y val="0.47920415047678683"/>
          <c:w val="0.93275908619972459"/>
          <c:h val="0.51145304030546312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2016</a:t>
            </a:r>
            <a:r>
              <a:rPr lang="bg-BG" dirty="0" smtClean="0">
                <a:solidFill>
                  <a:schemeClr val="bg1"/>
                </a:solidFill>
              </a:rPr>
              <a:t> г.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tx>
            <c:strRef>
              <c:f>Sheet1!$A$101</c:f>
              <c:strCache>
                <c:ptCount val="1"/>
                <c:pt idx="0">
                  <c:v>2016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Sheet1!$B$99:$J$99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Искове по КТ, в т.ч. по чл. 422 от ГПК</c:v>
                </c:pt>
                <c:pt idx="4">
                  <c:v>Дела от административен характер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Sheet1!$B$101:$J$101</c:f>
              <c:numCache>
                <c:formatCode>0%</c:formatCode>
                <c:ptCount val="9"/>
                <c:pt idx="0" formatCode="0.00%">
                  <c:v>1.17E-2</c:v>
                </c:pt>
                <c:pt idx="1">
                  <c:v>0.01</c:v>
                </c:pt>
                <c:pt idx="2" formatCode="0.00%">
                  <c:v>9.2700000000000005E-2</c:v>
                </c:pt>
                <c:pt idx="3" formatCode="0.00%">
                  <c:v>1.2200000000000001E-2</c:v>
                </c:pt>
                <c:pt idx="4" formatCode="0.00%">
                  <c:v>2.0000000000000001E-4</c:v>
                </c:pt>
                <c:pt idx="5" formatCode="0.00%">
                  <c:v>1.3100000000000001E-2</c:v>
                </c:pt>
                <c:pt idx="6" formatCode="0.00%">
                  <c:v>0.59460000000000002</c:v>
                </c:pt>
                <c:pt idx="7" formatCode="0.00%">
                  <c:v>0.15160000000000001</c:v>
                </c:pt>
                <c:pt idx="8" formatCode="0.00%">
                  <c:v>0.1139</c:v>
                </c:pt>
              </c:numCache>
            </c:numRef>
          </c:val>
        </c:ser>
        <c:ser>
          <c:idx val="0"/>
          <c:order val="0"/>
          <c:tx>
            <c:strRef>
              <c:f>Sheet1!$A$100</c:f>
              <c:strCache>
                <c:ptCount val="1"/>
                <c:pt idx="0">
                  <c:v>4196</c:v>
                </c:pt>
              </c:strCache>
            </c:strRef>
          </c:tx>
          <c:explosion val="25"/>
          <c:cat>
            <c:strRef>
              <c:f>Sheet1!$B$99:$J$99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Искове по КТ, в т.ч. по чл. 422 от ГПК</c:v>
                </c:pt>
                <c:pt idx="4">
                  <c:v>Дела от административен характер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Sheet1!$B$100:$J$100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9031046090521844E-2"/>
          <c:y val="0.44407811930882501"/>
          <c:w val="0.92173665065968957"/>
          <c:h val="0.5425267445670594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2015</a:t>
            </a:r>
            <a:r>
              <a:rPr lang="bg-BG" dirty="0" smtClean="0">
                <a:solidFill>
                  <a:schemeClr val="bg1"/>
                </a:solidFill>
              </a:rPr>
              <a:t> г.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tx>
            <c:strRef>
              <c:f>Sheet1!$A$107</c:f>
              <c:strCache>
                <c:ptCount val="1"/>
                <c:pt idx="0">
                  <c:v>2015</c:v>
                </c:pt>
              </c:strCache>
            </c:strRef>
          </c:tx>
          <c:explosion val="33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Sheet1!$B$105:$J$105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Искове по КТ, в т.ч. по чл. 422 от ГПК</c:v>
                </c:pt>
                <c:pt idx="4">
                  <c:v>Дела от административен характер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Sheet1!$B$107:$J$107</c:f>
              <c:numCache>
                <c:formatCode>0%</c:formatCode>
                <c:ptCount val="9"/>
                <c:pt idx="0" formatCode="0.00%">
                  <c:v>1.3100000000000001E-2</c:v>
                </c:pt>
                <c:pt idx="1">
                  <c:v>0.01</c:v>
                </c:pt>
                <c:pt idx="2" formatCode="0.00%">
                  <c:v>9.64E-2</c:v>
                </c:pt>
                <c:pt idx="3" formatCode="0.00%">
                  <c:v>4.2099999999999999E-2</c:v>
                </c:pt>
                <c:pt idx="4" formatCode="0.00%">
                  <c:v>4.0000000000000002E-4</c:v>
                </c:pt>
                <c:pt idx="5" formatCode="0.00%">
                  <c:v>8.5000000000000006E-3</c:v>
                </c:pt>
                <c:pt idx="6" formatCode="0.00%">
                  <c:v>0.60919999999999996</c:v>
                </c:pt>
                <c:pt idx="7" formatCode="0.00%">
                  <c:v>7.85E-2</c:v>
                </c:pt>
                <c:pt idx="8" formatCode="0.00%">
                  <c:v>0.1416</c:v>
                </c:pt>
              </c:numCache>
            </c:numRef>
          </c:val>
        </c:ser>
        <c:ser>
          <c:idx val="0"/>
          <c:order val="0"/>
          <c:tx>
            <c:strRef>
              <c:f>Sheet1!$A$106</c:f>
              <c:strCache>
                <c:ptCount val="1"/>
                <c:pt idx="0">
                  <c:v>4801 броя</c:v>
                </c:pt>
              </c:strCache>
            </c:strRef>
          </c:tx>
          <c:explosion val="25"/>
          <c:cat>
            <c:strRef>
              <c:f>Sheet1!$B$105:$J$105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Искове по КТ, в т.ч. по чл. 422 от ГПК</c:v>
                </c:pt>
                <c:pt idx="4">
                  <c:v>Дела от административен характер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Sheet1!$B$106:$J$106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2407670685908151E-2"/>
          <c:y val="0.42213383454469972"/>
          <c:w val="0.78220502552551852"/>
          <c:h val="0.57322486828948827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'[таблица т.4.1. Разгл. на гр. дела.xls]Sheet1'!$B$33</c:f>
              <c:strCache>
                <c:ptCount val="1"/>
                <c:pt idx="0">
                  <c:v>Брой несвършени дела в началото на периода</c:v>
                </c:pt>
              </c:strCache>
            </c:strRef>
          </c:tx>
          <c:invertIfNegative val="0"/>
          <c:cat>
            <c:strRef>
              <c:f>'[таблица т.4.1. Разгл. на гр. дела.xls]Sheet1'!$A$34:$A$36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'[таблица т.4.1. Разгл. на гр. дела.xls]Sheet1'!$B$34:$B$36</c:f>
              <c:numCache>
                <c:formatCode>General</c:formatCode>
                <c:ptCount val="3"/>
                <c:pt idx="0">
                  <c:v>467</c:v>
                </c:pt>
                <c:pt idx="1">
                  <c:v>608</c:v>
                </c:pt>
                <c:pt idx="2">
                  <c:v>499</c:v>
                </c:pt>
              </c:numCache>
            </c:numRef>
          </c:val>
        </c:ser>
        <c:ser>
          <c:idx val="1"/>
          <c:order val="1"/>
          <c:tx>
            <c:strRef>
              <c:f>'[таблица т.4.1. Разгл. на гр. дела.xls]Sheet1'!$C$33</c:f>
              <c:strCache>
                <c:ptCount val="1"/>
                <c:pt idx="0">
                  <c:v>Брой постъпили дела</c:v>
                </c:pt>
              </c:strCache>
            </c:strRef>
          </c:tx>
          <c:invertIfNegative val="0"/>
          <c:cat>
            <c:strRef>
              <c:f>'[таблица т.4.1. Разгл. на гр. дела.xls]Sheet1'!$A$34:$A$36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'[таблица т.4.1. Разгл. на гр. дела.xls]Sheet1'!$C$34:$C$36</c:f>
              <c:numCache>
                <c:formatCode>General</c:formatCode>
                <c:ptCount val="3"/>
                <c:pt idx="0">
                  <c:v>4865</c:v>
                </c:pt>
                <c:pt idx="1">
                  <c:v>4196</c:v>
                </c:pt>
                <c:pt idx="2">
                  <c:v>4801</c:v>
                </c:pt>
              </c:numCache>
            </c:numRef>
          </c:val>
        </c:ser>
        <c:ser>
          <c:idx val="2"/>
          <c:order val="2"/>
          <c:tx>
            <c:strRef>
              <c:f>'[таблица т.4.1. Разгл. на гр. дела.xls]Sheet1'!$D$33</c:f>
              <c:strCache>
                <c:ptCount val="1"/>
                <c:pt idx="0">
                  <c:v>Брой дела за разглеждане</c:v>
                </c:pt>
              </c:strCache>
            </c:strRef>
          </c:tx>
          <c:invertIfNegative val="0"/>
          <c:cat>
            <c:strRef>
              <c:f>'[таблица т.4.1. Разгл. на гр. дела.xls]Sheet1'!$A$34:$A$36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'[таблица т.4.1. Разгл. на гр. дела.xls]Sheet1'!$D$34:$D$36</c:f>
              <c:numCache>
                <c:formatCode>General</c:formatCode>
                <c:ptCount val="3"/>
                <c:pt idx="0">
                  <c:v>5332</c:v>
                </c:pt>
                <c:pt idx="1">
                  <c:v>4804</c:v>
                </c:pt>
                <c:pt idx="2">
                  <c:v>5300</c:v>
                </c:pt>
              </c:numCache>
            </c:numRef>
          </c:val>
        </c:ser>
        <c:ser>
          <c:idx val="3"/>
          <c:order val="3"/>
          <c:tx>
            <c:strRef>
              <c:f>'[таблица т.4.1. Разгл. на гр. дела.xls]Sheet1'!$E$33</c:f>
              <c:strCache>
                <c:ptCount val="1"/>
                <c:pt idx="0">
                  <c:v>% на постъпилите дела  спрямо броя на делата за разглеждане</c:v>
                </c:pt>
              </c:strCache>
            </c:strRef>
          </c:tx>
          <c:spPr>
            <a:solidFill>
              <a:schemeClr val="accent6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7366375487469433E-2"/>
                  <c:y val="-3.813390103802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36625779809765E-2"/>
                  <c:y val="-3.813390103802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334187915090523E-2"/>
                  <c:y val="-3.8133901038022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'[таблица т.4.1. Разгл. на гр. дела.xls]Sheet1'!$A$34:$A$36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'[таблица т.4.1. Разгл. на гр. дела.xls]Sheet1'!$E$34:$E$36</c:f>
              <c:numCache>
                <c:formatCode>0.00%</c:formatCode>
                <c:ptCount val="3"/>
                <c:pt idx="0">
                  <c:v>0.91239999999999999</c:v>
                </c:pt>
                <c:pt idx="1">
                  <c:v>0.87339999999999995</c:v>
                </c:pt>
                <c:pt idx="2">
                  <c:v>0.90580000000000005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624768"/>
        <c:axId val="132463936"/>
        <c:axId val="0"/>
      </c:bar3DChart>
      <c:catAx>
        <c:axId val="118624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32463936"/>
        <c:crosses val="autoZero"/>
        <c:auto val="1"/>
        <c:lblAlgn val="ctr"/>
        <c:lblOffset val="100"/>
        <c:noMultiLvlLbl val="0"/>
      </c:catAx>
      <c:valAx>
        <c:axId val="13246393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186247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325307770036134E-2"/>
          <c:y val="0.11822670615371095"/>
          <c:w val="0.92119790922701705"/>
          <c:h val="0.790359736148719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'[таблица т.4.1. Разгл. на гр. дела.xls]Sheet1'!$B$41</c:f>
              <c:strCache>
                <c:ptCount val="1"/>
                <c:pt idx="0">
                  <c:v>Отложени съдебни заседания</c:v>
                </c:pt>
              </c:strCache>
            </c:strRef>
          </c:tx>
          <c:invertIfNegative val="0"/>
          <c:cat>
            <c:strRef>
              <c:f>'[таблица т.4.1. Разгл. на гр. дела.xls]Sheet1'!$A$42:$A$44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'[таблица т.4.1. Разгл. на гр. дела.xls]Sheet1'!$B$42:$B$44</c:f>
              <c:numCache>
                <c:formatCode>General</c:formatCode>
                <c:ptCount val="3"/>
                <c:pt idx="0">
                  <c:v>1083</c:v>
                </c:pt>
                <c:pt idx="1">
                  <c:v>1136</c:v>
                </c:pt>
                <c:pt idx="2">
                  <c:v>1264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685184"/>
        <c:axId val="158730496"/>
        <c:axId val="0"/>
      </c:bar3DChart>
      <c:catAx>
        <c:axId val="158685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bg-BG"/>
          </a:p>
        </c:txPr>
        <c:crossAx val="158730496"/>
        <c:crosses val="autoZero"/>
        <c:auto val="1"/>
        <c:lblAlgn val="ctr"/>
        <c:lblOffset val="100"/>
        <c:noMultiLvlLbl val="0"/>
      </c:catAx>
      <c:valAx>
        <c:axId val="15873049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58685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bg-BG" sz="1000" dirty="0">
                <a:solidFill>
                  <a:schemeClr val="tx1"/>
                </a:solidFill>
              </a:rPr>
              <a:t>Брой отложени заседания</a:t>
            </a:r>
          </a:p>
        </c:rich>
      </c:tx>
      <c:layout>
        <c:manualLayout>
          <c:xMode val="edge"/>
          <c:yMode val="edge"/>
          <c:x val="0.41679789202165946"/>
          <c:y val="2.552713441196592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09494845772261E-2"/>
          <c:y val="1.4273998795455475E-2"/>
          <c:w val="0.61267909283003075"/>
          <c:h val="0.90067222063045627"/>
        </c:manualLayout>
      </c:layout>
      <c:pie3DChart>
        <c:varyColors val="1"/>
        <c:ser>
          <c:idx val="0"/>
          <c:order val="0"/>
          <c:tx>
            <c:strRef>
              <c:f>'[таблица т.4.1. Разгл. на гр. дела.xls]Sheet1'!$B$46</c:f>
              <c:strCache>
                <c:ptCount val="1"/>
                <c:pt idx="0">
                  <c:v>Брой отложени заседания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4497483019686056E-2"/>
                  <c:y val="-0.12310784912787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947026382181915E-2"/>
                  <c:y val="4.92436147445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594259753231304E-2"/>
                  <c:y val="2.4492892602576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94305379229708E-2"/>
                  <c:y val="4.0097335676152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738081960688295E-2"/>
                  <c:y val="-3.1474207544190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6310755115666761E-2"/>
                  <c:y val="-4.927321671861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7270570260262344E-2"/>
                  <c:y val="-4.2623370795057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967051665241079E-2"/>
                  <c:y val="-6.3543926405837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5.0855999818790361E-2"/>
                  <c:y val="-0.15067075880457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5.1709464859891197E-3"/>
                  <c:y val="-7.796520415860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2.9736447838050357E-3"/>
                  <c:y val="-0.11534482279746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0024236789224067E-2"/>
                  <c:y val="-7.531363474233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'[таблица т.4.1. Разгл. на гр. дела.xls]Sheet1'!$A$47:$A$70</c:f>
              <c:strCache>
                <c:ptCount val="24"/>
                <c:pt idx="0">
                  <c:v>За събиране на доказателства</c:v>
                </c:pt>
                <c:pt idx="1">
                  <c:v>За изготвяне на експертиза</c:v>
                </c:pt>
                <c:pt idx="2">
                  <c:v>Поради нередовно призоваване </c:v>
                </c:pt>
                <c:pt idx="3">
                  <c:v>Поради отменен ход по същество</c:v>
                </c:pt>
                <c:pt idx="4">
                  <c:v>Поради спиране на делото</c:v>
                </c:pt>
                <c:pt idx="5">
                  <c:v>Поради постигната спогодба</c:v>
                </c:pt>
                <c:pt idx="6">
                  <c:v>Оставяне без движение на исковата молба</c:v>
                </c:pt>
                <c:pt idx="7">
                  <c:v>Поради изпращане на делото по обжалване</c:v>
                </c:pt>
                <c:pt idx="8">
                  <c:v>За организиране на проц. Защита, вкл. По чл.144 и чл.36 от ГПК</c:v>
                </c:pt>
                <c:pt idx="9">
                  <c:v>С решение по допускане на делба</c:v>
                </c:pt>
                <c:pt idx="10">
                  <c:v>На осн. чл. 142, ал. 2 от ГПК</c:v>
                </c:pt>
                <c:pt idx="11">
                  <c:v>Неизготвена в срок експертиза и възражение на страна по делото</c:v>
                </c:pt>
                <c:pt idx="12">
                  <c:v>С определение по привременни мерки</c:v>
                </c:pt>
                <c:pt idx="13">
                  <c:v>За обявяване на решение по дела по ЗЗДН</c:v>
                </c:pt>
                <c:pt idx="14">
                  <c:v>За конституиране на страна, привличане или встъпване на помагач</c:v>
                </c:pt>
                <c:pt idx="15">
                  <c:v>Поради изменение на иска, главно встъпване</c:v>
                </c:pt>
                <c:pt idx="16">
                  <c:v>За лично изслушване на страна по делото</c:v>
                </c:pt>
                <c:pt idx="17">
                  <c:v>За изразяване на становище по доказателствата</c:v>
                </c:pt>
                <c:pt idx="18">
                  <c:v>Поради неявяване на призован свидетел</c:v>
                </c:pt>
                <c:pt idx="19">
                  <c:v>За изготвяне на съдебна поръчка</c:v>
                </c:pt>
                <c:pt idx="20">
                  <c:v>Поради даване възможност за отговорност в срок по чл. 131 от ГПК</c:v>
                </c:pt>
                <c:pt idx="21">
                  <c:v>Поради поправка на съдебен протокол</c:v>
                </c:pt>
                <c:pt idx="22">
                  <c:v>За присъединяване на производство</c:v>
                </c:pt>
                <c:pt idx="23">
                  <c:v>Други причини, непосочени по-горе</c:v>
                </c:pt>
              </c:strCache>
            </c:strRef>
          </c:cat>
          <c:val>
            <c:numRef>
              <c:f>'[таблица т.4.1. Разгл. на гр. дела.xls]Sheet1'!$B$47:$B$70</c:f>
              <c:numCache>
                <c:formatCode>General</c:formatCode>
                <c:ptCount val="24"/>
                <c:pt idx="0">
                  <c:v>362</c:v>
                </c:pt>
                <c:pt idx="1">
                  <c:v>287</c:v>
                </c:pt>
                <c:pt idx="2">
                  <c:v>129</c:v>
                </c:pt>
                <c:pt idx="3">
                  <c:v>3</c:v>
                </c:pt>
                <c:pt idx="4">
                  <c:v>51</c:v>
                </c:pt>
                <c:pt idx="5">
                  <c:v>31</c:v>
                </c:pt>
                <c:pt idx="6">
                  <c:v>11</c:v>
                </c:pt>
                <c:pt idx="7">
                  <c:v>4</c:v>
                </c:pt>
                <c:pt idx="8">
                  <c:v>10</c:v>
                </c:pt>
                <c:pt idx="9">
                  <c:v>23</c:v>
                </c:pt>
                <c:pt idx="10">
                  <c:v>31</c:v>
                </c:pt>
                <c:pt idx="11">
                  <c:v>67</c:v>
                </c:pt>
                <c:pt idx="12">
                  <c:v>12</c:v>
                </c:pt>
                <c:pt idx="13">
                  <c:v>9</c:v>
                </c:pt>
                <c:pt idx="14">
                  <c:v>10</c:v>
                </c:pt>
                <c:pt idx="15">
                  <c:v>2</c:v>
                </c:pt>
                <c:pt idx="16">
                  <c:v>16</c:v>
                </c:pt>
                <c:pt idx="17">
                  <c:v>8</c:v>
                </c:pt>
                <c:pt idx="18">
                  <c:v>5</c:v>
                </c:pt>
                <c:pt idx="19">
                  <c:v>5</c:v>
                </c:pt>
                <c:pt idx="20">
                  <c:v>3</c:v>
                </c:pt>
                <c:pt idx="21">
                  <c:v>3</c:v>
                </c:pt>
                <c:pt idx="22">
                  <c:v>1</c:v>
                </c:pt>
                <c:pt idx="2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520903474493172"/>
          <c:y val="0"/>
          <c:w val="0.36451698603536803"/>
          <c:h val="1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висящи дела към 1 януари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4">
                  <a:satMod val="115000"/>
                </a:schemeClr>
              </a:contourClr>
            </a:sp3d>
          </c:spPr>
          <c:invertIfNegative val="0"/>
          <c:cat>
            <c:strRef>
              <c:f>Лист1!$A$2:$A$6</c:f>
              <c:strCache>
                <c:ptCount val="4"/>
                <c:pt idx="1">
                  <c:v>2017 г.</c:v>
                </c:pt>
                <c:pt idx="2">
                  <c:v>2016 г.</c:v>
                </c:pt>
                <c:pt idx="3">
                  <c:v>2015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679</c:v>
                </c:pt>
                <c:pt idx="2">
                  <c:v>860</c:v>
                </c:pt>
                <c:pt idx="3">
                  <c:v>775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постъпили дела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4"/>
                <c:pt idx="1">
                  <c:v>2017 г.</c:v>
                </c:pt>
                <c:pt idx="2">
                  <c:v>2016 г.</c:v>
                </c:pt>
                <c:pt idx="3">
                  <c:v>2015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6612</c:v>
                </c:pt>
                <c:pt idx="2">
                  <c:v>5961</c:v>
                </c:pt>
                <c:pt idx="3">
                  <c:v>6520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1335808"/>
        <c:axId val="41952384"/>
        <c:axId val="0"/>
      </c:bar3DChart>
      <c:catAx>
        <c:axId val="413358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41952384"/>
        <c:crosses val="autoZero"/>
        <c:auto val="1"/>
        <c:lblAlgn val="ctr"/>
        <c:lblOffset val="100"/>
        <c:noMultiLvlLbl val="0"/>
      </c:catAx>
      <c:valAx>
        <c:axId val="4195238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41335808"/>
        <c:crosses val="autoZero"/>
        <c:crossBetween val="between"/>
      </c:valAx>
      <c:spPr>
        <a:noFill/>
        <a:ln>
          <a:noFill/>
        </a:ln>
      </c:spPr>
    </c:plotArea>
    <c:legend>
      <c:legendPos val="b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bg-BG" sz="1000" dirty="0">
                <a:solidFill>
                  <a:schemeClr val="tx1"/>
                </a:solidFill>
              </a:rPr>
              <a:t>Брой отложени заседания</a:t>
            </a:r>
          </a:p>
        </c:rich>
      </c:tx>
      <c:layout>
        <c:manualLayout>
          <c:xMode val="edge"/>
          <c:yMode val="edge"/>
          <c:x val="0.1760155020531699"/>
          <c:y val="1.392389149743595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09494845772261E-2"/>
          <c:y val="1.4273998795455475E-2"/>
          <c:w val="0.61267909283003075"/>
          <c:h val="0.9006722206304562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128106046469492"/>
          <c:y val="0"/>
          <c:w val="0.33844500017797374"/>
          <c:h val="1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 smtClean="0"/>
              <a:t>,3</a:t>
            </a:r>
            <a:endParaRPr lang="bg-BG" sz="10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'[таблица т.4.1. Разгл. на гр. дела.xls]Sheet1'!$B$76</c:f>
              <c:strCache>
                <c:ptCount val="1"/>
                <c:pt idx="0">
                  <c:v>Брой свършени дела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31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905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3.1494516482295618E-3"/>
                  <c:y val="-4.7197416249524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7253241703297E-2"/>
                  <c:y val="-3.726111809173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4725824114781E-2"/>
                  <c:y val="-7.2038161644011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'[таблица т.4.1. Разгл. на гр. дела.xls]Sheet1'!$A$77:$A$79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'[таблица т.4.1. Разгл. на гр. дела.xls]Sheet1'!$B$77:$B$79</c:f>
              <c:numCache>
                <c:formatCode>General</c:formatCode>
                <c:ptCount val="3"/>
                <c:pt idx="0">
                  <c:v>4758</c:v>
                </c:pt>
                <c:pt idx="1">
                  <c:v>4337</c:v>
                </c:pt>
                <c:pt idx="2">
                  <c:v>4692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580992"/>
        <c:axId val="158735680"/>
        <c:axId val="0"/>
      </c:bar3DChart>
      <c:catAx>
        <c:axId val="154580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58735680"/>
        <c:crosses val="autoZero"/>
        <c:auto val="1"/>
        <c:lblAlgn val="ctr"/>
        <c:lblOffset val="100"/>
        <c:noMultiLvlLbl val="0"/>
      </c:catAx>
      <c:valAx>
        <c:axId val="158735680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54580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6.428150495355589E-2"/>
          <c:y val="2.9505663754255614E-2"/>
          <c:w val="0.68266690174521671"/>
          <c:h val="0.828705866775837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'[таблица т.4.1. Разгл. на гр. дела.xls]Sheet1'!$B$82</c:f>
              <c:strCache>
                <c:ptCount val="1"/>
                <c:pt idx="0">
                  <c:v>Брой свършени дела</c:v>
                </c:pt>
              </c:strCache>
            </c:strRef>
          </c:tx>
          <c:invertIfNegative val="0"/>
          <c:cat>
            <c:strRef>
              <c:f>'[таблица т.4.1. Разгл. на гр. дела.xls]Sheet1'!$A$83:$A$85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'[таблица т.4.1. Разгл. на гр. дела.xls]Sheet1'!$B$83:$B$85</c:f>
              <c:numCache>
                <c:formatCode>General</c:formatCode>
                <c:ptCount val="3"/>
                <c:pt idx="0">
                  <c:v>4758</c:v>
                </c:pt>
                <c:pt idx="1">
                  <c:v>4337</c:v>
                </c:pt>
                <c:pt idx="2">
                  <c:v>4692</c:v>
                </c:pt>
              </c:numCache>
            </c:numRef>
          </c:val>
        </c:ser>
        <c:ser>
          <c:idx val="1"/>
          <c:order val="1"/>
          <c:tx>
            <c:strRef>
              <c:f>'[таблица т.4.1. Разгл. на гр. дела.xls]Sheet1'!$C$82</c:f>
              <c:strCache>
                <c:ptCount val="1"/>
                <c:pt idx="0">
                  <c:v>Брой решени дела по същество</c:v>
                </c:pt>
              </c:strCache>
            </c:strRef>
          </c:tx>
          <c:invertIfNegative val="0"/>
          <c:cat>
            <c:strRef>
              <c:f>'[таблица т.4.1. Разгл. на гр. дела.xls]Sheet1'!$A$83:$A$85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'[таблица т.4.1. Разгл. на гр. дела.xls]Sheet1'!$C$83:$C$85</c:f>
              <c:numCache>
                <c:formatCode>General</c:formatCode>
                <c:ptCount val="3"/>
                <c:pt idx="0">
                  <c:v>4033</c:v>
                </c:pt>
                <c:pt idx="1">
                  <c:v>3586</c:v>
                </c:pt>
                <c:pt idx="2">
                  <c:v>4137</c:v>
                </c:pt>
              </c:numCache>
            </c:numRef>
          </c:val>
        </c:ser>
        <c:ser>
          <c:idx val="2"/>
          <c:order val="2"/>
          <c:tx>
            <c:strRef>
              <c:f>'[таблица т.4.1. Разгл. на гр. дела.xls]Sheet1'!$D$82</c:f>
              <c:strCache>
                <c:ptCount val="1"/>
                <c:pt idx="0">
                  <c:v>Дял на решените по същество дела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269168160059482E-2"/>
                  <c:y val="1.2080088513757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026934205378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018761200446334E-3"/>
                  <c:y val="1.2080088513757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'[таблица т.4.1. Разгл. на гр. дела.xls]Sheet1'!$A$83:$A$85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'[таблица т.4.1. Разгл. на гр. дела.xls]Sheet1'!$D$83:$D$85</c:f>
              <c:numCache>
                <c:formatCode>0.00%</c:formatCode>
                <c:ptCount val="3"/>
                <c:pt idx="0">
                  <c:v>0.84760000000000002</c:v>
                </c:pt>
                <c:pt idx="1">
                  <c:v>0.82679999999999998</c:v>
                </c:pt>
                <c:pt idx="2">
                  <c:v>0.88170000000000004</c:v>
                </c:pt>
              </c:numCache>
            </c:numRef>
          </c:val>
        </c:ser>
        <c:ser>
          <c:idx val="3"/>
          <c:order val="3"/>
          <c:tx>
            <c:strRef>
              <c:f>'[таблица т.4.1. Разгл. на гр. дела.xls]Sheet1'!$E$82</c:f>
              <c:strCache>
                <c:ptCount val="1"/>
                <c:pt idx="0">
                  <c:v>Брой прекратени дела</c:v>
                </c:pt>
              </c:strCache>
            </c:strRef>
          </c:tx>
          <c:invertIfNegative val="0"/>
          <c:cat>
            <c:strRef>
              <c:f>'[таблица т.4.1. Разгл. на гр. дела.xls]Sheet1'!$A$83:$A$85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'[таблица т.4.1. Разгл. на гр. дела.xls]Sheet1'!$E$83:$E$85</c:f>
              <c:numCache>
                <c:formatCode>General</c:formatCode>
                <c:ptCount val="3"/>
                <c:pt idx="0">
                  <c:v>725</c:v>
                </c:pt>
                <c:pt idx="1">
                  <c:v>751</c:v>
                </c:pt>
                <c:pt idx="2">
                  <c:v>555</c:v>
                </c:pt>
              </c:numCache>
            </c:numRef>
          </c:val>
        </c:ser>
        <c:ser>
          <c:idx val="4"/>
          <c:order val="4"/>
          <c:tx>
            <c:strRef>
              <c:f>'[таблица т.4.1. Разгл. на гр. дела.xls]Sheet1'!$F$82</c:f>
              <c:strCache>
                <c:ptCount val="1"/>
                <c:pt idx="0">
                  <c:v>Дял на прекратените дела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605628360133899E-2"/>
                  <c:y val="-1.449610621650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543026620230605E-2"/>
                  <c:y val="-2.657619473026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672920400148889E-2"/>
                  <c:y val="-2.6576384967880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'[таблица т.4.1. Разгл. на гр. дела.xls]Sheet1'!$A$83:$A$85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'[таблица т.4.1. Разгл. на гр. дела.xls]Sheet1'!$F$83:$F$85</c:f>
              <c:numCache>
                <c:formatCode>0.00%</c:formatCode>
                <c:ptCount val="3"/>
                <c:pt idx="0">
                  <c:v>0.15240000000000001</c:v>
                </c:pt>
                <c:pt idx="1">
                  <c:v>0.17319999999999999</c:v>
                </c:pt>
                <c:pt idx="2">
                  <c:v>0.1183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793472"/>
        <c:axId val="158869184"/>
        <c:axId val="0"/>
      </c:bar3DChart>
      <c:catAx>
        <c:axId val="138793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158869184"/>
        <c:crosses val="autoZero"/>
        <c:auto val="1"/>
        <c:lblAlgn val="ctr"/>
        <c:lblOffset val="100"/>
        <c:noMultiLvlLbl val="0"/>
      </c:catAx>
      <c:valAx>
        <c:axId val="15886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13879347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567988822497983"/>
          <c:y val="2.7895873061288483E-2"/>
          <c:w val="0.23399924163015703"/>
          <c:h val="0.89105586441689122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bg-BG" sz="1000" dirty="0">
                <a:solidFill>
                  <a:schemeClr val="tx1"/>
                </a:solidFill>
              </a:rPr>
              <a:t>Брой отложени заседания</a:t>
            </a:r>
          </a:p>
        </c:rich>
      </c:tx>
      <c:layout>
        <c:manualLayout>
          <c:xMode val="edge"/>
          <c:yMode val="edge"/>
          <c:x val="0.1760155020531699"/>
          <c:y val="1.392389149743595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09494845772261E-2"/>
          <c:y val="1.4273998795455475E-2"/>
          <c:w val="0.61267909283003075"/>
          <c:h val="0.9006722206304562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128106046469492"/>
          <c:y val="0"/>
          <c:w val="0.33844500017797374"/>
          <c:h val="1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492543931900286E-2"/>
          <c:y val="3.4511641563635787E-2"/>
          <c:w val="0.63461962080841605"/>
          <c:h val="0.876942641293824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'[таблица т.4.1. Разгл. на гр. дела.xls]Sheet1'!$B$91</c:f>
              <c:strCache>
                <c:ptCount val="1"/>
                <c:pt idx="0">
                  <c:v>Брой свършени дела</c:v>
                </c:pt>
              </c:strCache>
            </c:strRef>
          </c:tx>
          <c:invertIfNegative val="0"/>
          <c:cat>
            <c:strRef>
              <c:f>'[таблица т.4.1. Разгл. на гр. дела.xls]Sheet1'!$A$92:$A$94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'[таблица т.4.1. Разгл. на гр. дела.xls]Sheet1'!$B$92:$B$94</c:f>
              <c:numCache>
                <c:formatCode>General</c:formatCode>
                <c:ptCount val="3"/>
                <c:pt idx="0">
                  <c:v>4758</c:v>
                </c:pt>
                <c:pt idx="1">
                  <c:v>4337</c:v>
                </c:pt>
                <c:pt idx="2">
                  <c:v>4692</c:v>
                </c:pt>
              </c:numCache>
            </c:numRef>
          </c:val>
        </c:ser>
        <c:ser>
          <c:idx val="1"/>
          <c:order val="1"/>
          <c:tx>
            <c:strRef>
              <c:f>'[таблица т.4.1. Разгл. на гр. дела.xls]Sheet1'!$C$91</c:f>
              <c:strCache>
                <c:ptCount val="1"/>
                <c:pt idx="0">
                  <c:v>Брой свършени дела в срок до 3 месеца</c:v>
                </c:pt>
              </c:strCache>
            </c:strRef>
          </c:tx>
          <c:invertIfNegative val="0"/>
          <c:cat>
            <c:strRef>
              <c:f>'[таблица т.4.1. Разгл. на гр. дела.xls]Sheet1'!$A$92:$A$94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'[таблица т.4.1. Разгл. на гр. дела.xls]Sheet1'!$C$92:$C$94</c:f>
              <c:numCache>
                <c:formatCode>General</c:formatCode>
                <c:ptCount val="3"/>
                <c:pt idx="0">
                  <c:v>4379</c:v>
                </c:pt>
                <c:pt idx="1">
                  <c:v>3831</c:v>
                </c:pt>
                <c:pt idx="2">
                  <c:v>4246</c:v>
                </c:pt>
              </c:numCache>
            </c:numRef>
          </c:val>
        </c:ser>
        <c:ser>
          <c:idx val="2"/>
          <c:order val="2"/>
          <c:tx>
            <c:strRef>
              <c:f>'[таблица т.4.1. Разгл. на гр. дела.xls]Sheet1'!$D$91</c:f>
              <c:strCache>
                <c:ptCount val="1"/>
                <c:pt idx="0">
                  <c:v>%-но съотношение между брой свършени дела и брой свършени дела в срок до 3 месеца, считано от определението по чл. 140 от ГПК</c:v>
                </c:pt>
              </c:strCache>
            </c:strRef>
          </c:tx>
          <c:spPr>
            <a:solidFill>
              <a:schemeClr val="accent3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5847223871677066E-2"/>
                  <c:y val="-1.5117566302156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85949070792901E-2"/>
                  <c:y val="-1.511736791150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49348539817417E-2"/>
                  <c:y val="-1.511736791150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'[таблица т.4.1. Разгл. на гр. дела.xls]Sheet1'!$A$92:$A$94</c:f>
              <c:strCache>
                <c:ptCount val="3"/>
                <c:pt idx="0">
                  <c:v>2017г.</c:v>
                </c:pt>
                <c:pt idx="1">
                  <c:v>2016г.</c:v>
                </c:pt>
                <c:pt idx="2">
                  <c:v>2015г.</c:v>
                </c:pt>
              </c:strCache>
            </c:strRef>
          </c:cat>
          <c:val>
            <c:numRef>
              <c:f>'[таблица т.4.1. Разгл. на гр. дела.xls]Sheet1'!$D$92:$D$94</c:f>
              <c:numCache>
                <c:formatCode>0%</c:formatCode>
                <c:ptCount val="3"/>
                <c:pt idx="0">
                  <c:v>0.92</c:v>
                </c:pt>
                <c:pt idx="1">
                  <c:v>0.88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8576"/>
        <c:axId val="158872640"/>
        <c:axId val="0"/>
      </c:bar3DChart>
      <c:catAx>
        <c:axId val="1368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58872640"/>
        <c:crosses val="autoZero"/>
        <c:auto val="1"/>
        <c:lblAlgn val="ctr"/>
        <c:lblOffset val="100"/>
        <c:noMultiLvlLbl val="0"/>
      </c:catAx>
      <c:valAx>
        <c:axId val="158872640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bg-BG"/>
          </a:p>
        </c:txPr>
        <c:crossAx val="1368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231641407659686"/>
          <c:y val="7.1277199358801405E-2"/>
          <c:w val="0.27008146125526289"/>
          <c:h val="0.78185856333423276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bg-BG" sz="1000" dirty="0">
                <a:solidFill>
                  <a:schemeClr val="tx1"/>
                </a:solidFill>
              </a:rPr>
              <a:t>Брой отложени заседания</a:t>
            </a:r>
          </a:p>
        </c:rich>
      </c:tx>
      <c:layout>
        <c:manualLayout>
          <c:xMode val="edge"/>
          <c:yMode val="edge"/>
          <c:x val="0.1760155020531699"/>
          <c:y val="1.392389149743595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09494845772261E-2"/>
          <c:y val="1.4273998795455475E-2"/>
          <c:w val="0.61267909283003075"/>
          <c:h val="0.9006722206304562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128106046469492"/>
          <c:y val="0"/>
          <c:w val="0.33844500017797374"/>
          <c:h val="1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144616781710242E-2"/>
          <c:y val="3.6095304479106582E-2"/>
          <c:w val="0.63973556078310134"/>
          <c:h val="0.87899784346640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'[таблица т.4.1. Разгл. на гр. дела.xls]Sheet1'!$B$99</c:f>
              <c:strCache>
                <c:ptCount val="1"/>
                <c:pt idx="0">
                  <c:v>Брой граждански дела за разглеждане</c:v>
                </c:pt>
              </c:strCache>
            </c:strRef>
          </c:tx>
          <c:invertIfNegative val="0"/>
          <c:cat>
            <c:strRef>
              <c:f>'[таблица т.4.1. Разгл. на гр. дела.xls]Sheet1'!$A$100:$A$102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'[таблица т.4.1. Разгл. на гр. дела.xls]Sheet1'!$B$100:$B$102</c:f>
              <c:numCache>
                <c:formatCode>General</c:formatCode>
                <c:ptCount val="3"/>
                <c:pt idx="0">
                  <c:v>5332</c:v>
                </c:pt>
                <c:pt idx="1">
                  <c:v>4804</c:v>
                </c:pt>
                <c:pt idx="2">
                  <c:v>5300</c:v>
                </c:pt>
              </c:numCache>
            </c:numRef>
          </c:val>
        </c:ser>
        <c:ser>
          <c:idx val="1"/>
          <c:order val="1"/>
          <c:tx>
            <c:strRef>
              <c:f>'[таблица т.4.1. Разгл. на гр. дела.xls]Sheet1'!$C$99</c:f>
              <c:strCache>
                <c:ptCount val="1"/>
                <c:pt idx="0">
                  <c:v>Брой свършени дела</c:v>
                </c:pt>
              </c:strCache>
            </c:strRef>
          </c:tx>
          <c:invertIfNegative val="0"/>
          <c:cat>
            <c:strRef>
              <c:f>'[таблица т.4.1. Разгл. на гр. дела.xls]Sheet1'!$A$100:$A$102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'[таблица т.4.1. Разгл. на гр. дела.xls]Sheet1'!$C$100:$C$102</c:f>
              <c:numCache>
                <c:formatCode>General</c:formatCode>
                <c:ptCount val="3"/>
                <c:pt idx="0">
                  <c:v>4758</c:v>
                </c:pt>
                <c:pt idx="1">
                  <c:v>4337</c:v>
                </c:pt>
                <c:pt idx="2">
                  <c:v>4692</c:v>
                </c:pt>
              </c:numCache>
            </c:numRef>
          </c:val>
        </c:ser>
        <c:ser>
          <c:idx val="2"/>
          <c:order val="2"/>
          <c:tx>
            <c:strRef>
              <c:f>'[таблица т.4.1. Разгл. на гр. дела.xls]Sheet1'!$D$99</c:f>
              <c:strCache>
                <c:ptCount val="1"/>
                <c:pt idx="0">
                  <c:v>Брой останали несвършени дела в края на периода</c:v>
                </c:pt>
              </c:strCache>
            </c:strRef>
          </c:tx>
          <c:invertIfNegative val="0"/>
          <c:cat>
            <c:strRef>
              <c:f>'[таблица т.4.1. Разгл. на гр. дела.xls]Sheet1'!$A$100:$A$102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'[таблица т.4.1. Разгл. на гр. дела.xls]Sheet1'!$D$100:$D$102</c:f>
              <c:numCache>
                <c:formatCode>General</c:formatCode>
                <c:ptCount val="3"/>
                <c:pt idx="0">
                  <c:v>574</c:v>
                </c:pt>
                <c:pt idx="1">
                  <c:v>467</c:v>
                </c:pt>
                <c:pt idx="2">
                  <c:v>608</c:v>
                </c:pt>
              </c:numCache>
            </c:numRef>
          </c:val>
        </c:ser>
        <c:ser>
          <c:idx val="3"/>
          <c:order val="3"/>
          <c:tx>
            <c:strRef>
              <c:f>'[таблица т.4.1. Разгл. на гр. дела.xls]Sheet1'!$E$99</c:f>
              <c:strCache>
                <c:ptCount val="1"/>
                <c:pt idx="0">
                  <c:v>% на несвършените дела в края на периода спрямо броя на делата за разглеждане</c:v>
                </c:pt>
              </c:strCache>
            </c:strRef>
          </c:tx>
          <c:spPr>
            <a:solidFill>
              <a:schemeClr val="accent5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7215538742382377E-2"/>
                  <c:y val="-1.6912123919260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979404938696861E-2"/>
                  <c:y val="-1.449610621650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069739447910474E-2"/>
                  <c:y val="-1.4496106216508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'[таблица т.4.1. Разгл. на гр. дела.xls]Sheet1'!$A$100:$A$102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'[таблица т.4.1. Разгл. на гр. дела.xls]Sheet1'!$E$100:$E$102</c:f>
              <c:numCache>
                <c:formatCode>0.00%</c:formatCode>
                <c:ptCount val="3"/>
                <c:pt idx="0">
                  <c:v>0.1077</c:v>
                </c:pt>
                <c:pt idx="1">
                  <c:v>9.7199999999999995E-2</c:v>
                </c:pt>
                <c:pt idx="2">
                  <c:v>0.1147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756544"/>
        <c:axId val="139469376"/>
        <c:axId val="0"/>
      </c:bar3DChart>
      <c:catAx>
        <c:axId val="139756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39469376"/>
        <c:crosses val="autoZero"/>
        <c:auto val="1"/>
        <c:lblAlgn val="ctr"/>
        <c:lblOffset val="100"/>
        <c:noMultiLvlLbl val="0"/>
      </c:catAx>
      <c:valAx>
        <c:axId val="13946937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39756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20875865984312"/>
          <c:y val="0.11023318565821454"/>
          <c:w val="0.27508283992910065"/>
          <c:h val="0.7384613277367964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bg-BG" sz="1000" dirty="0">
                <a:solidFill>
                  <a:schemeClr val="tx1"/>
                </a:solidFill>
              </a:rPr>
              <a:t>Брой отложени заседания</a:t>
            </a:r>
          </a:p>
        </c:rich>
      </c:tx>
      <c:layout>
        <c:manualLayout>
          <c:xMode val="edge"/>
          <c:yMode val="edge"/>
          <c:x val="0.1760155020531699"/>
          <c:y val="1.392389149743595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09494845772261E-2"/>
          <c:y val="1.4273998795455475E-2"/>
          <c:w val="0.61267909283003075"/>
          <c:h val="0.9006722206304562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128106046469492"/>
          <c:y val="0"/>
          <c:w val="0.33844500017797374"/>
          <c:h val="1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'[таблица т.4.1. Разгл. на гр. дела.xls]Sheet1'!$B$107</c:f>
              <c:strCache>
                <c:ptCount val="1"/>
                <c:pt idx="0">
                  <c:v>Брой свършени дела</c:v>
                </c:pt>
              </c:strCache>
            </c:strRef>
          </c:tx>
          <c:invertIfNegative val="0"/>
          <c:cat>
            <c:strRef>
              <c:f>'[таблица т.4.1. Разгл. на гр. дела.xls]Sheet1'!$A$108:$A$110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'[таблица т.4.1. Разгл. на гр. дела.xls]Sheet1'!$B$108:$B$110</c:f>
              <c:numCache>
                <c:formatCode>General</c:formatCode>
                <c:ptCount val="3"/>
                <c:pt idx="0">
                  <c:v>4758</c:v>
                </c:pt>
                <c:pt idx="1">
                  <c:v>4337</c:v>
                </c:pt>
                <c:pt idx="2">
                  <c:v>4691</c:v>
                </c:pt>
              </c:numCache>
            </c:numRef>
          </c:val>
        </c:ser>
        <c:ser>
          <c:idx val="1"/>
          <c:order val="1"/>
          <c:tx>
            <c:strRef>
              <c:f>'[таблица т.4.1. Разгл. на гр. дела.xls]Sheet1'!$C$107</c:f>
              <c:strCache>
                <c:ptCount val="1"/>
                <c:pt idx="0">
                  <c:v>Брой дела с обявен акт в 1-месечен срок</c:v>
                </c:pt>
              </c:strCache>
            </c:strRef>
          </c:tx>
          <c:invertIfNegative val="0"/>
          <c:cat>
            <c:strRef>
              <c:f>'[таблица т.4.1. Разгл. на гр. дела.xls]Sheet1'!$A$108:$A$110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'[таблица т.4.1. Разгл. на гр. дела.xls]Sheet1'!$C$108:$C$110</c:f>
              <c:numCache>
                <c:formatCode>General</c:formatCode>
                <c:ptCount val="3"/>
                <c:pt idx="0">
                  <c:v>4757</c:v>
                </c:pt>
                <c:pt idx="1">
                  <c:v>4322</c:v>
                </c:pt>
                <c:pt idx="2">
                  <c:v>4675</c:v>
                </c:pt>
              </c:numCache>
            </c:numRef>
          </c:val>
        </c:ser>
        <c:ser>
          <c:idx val="2"/>
          <c:order val="2"/>
          <c:tx>
            <c:strRef>
              <c:f>'[таблица т.4.1. Разгл. на гр. дела.xls]Sheet1'!$D$107</c:f>
              <c:strCache>
                <c:ptCount val="1"/>
                <c:pt idx="0">
                  <c:v>% на обявените в 1-мес. срок актове спрямо общия брой на решените дела</c:v>
                </c:pt>
              </c:strCache>
            </c:strRef>
          </c:tx>
          <c:spPr>
            <a:solidFill>
              <a:schemeClr val="accent4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6743602562678244E-2"/>
                  <c:y val="-4.1642749571035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94882050142523E-2"/>
                  <c:y val="-4.1642749571035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152834870199606E-2"/>
                  <c:y val="-4.1642749571035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'[таблица т.4.1. Разгл. на гр. дела.xls]Sheet1'!$A$108:$A$110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'[таблица т.4.1. Разгл. на гр. дела.xls]Sheet1'!$D$108:$D$110</c:f>
              <c:numCache>
                <c:formatCode>0.00%</c:formatCode>
                <c:ptCount val="3"/>
                <c:pt idx="0">
                  <c:v>0.99980000000000002</c:v>
                </c:pt>
                <c:pt idx="1">
                  <c:v>0.99650000000000005</c:v>
                </c:pt>
                <c:pt idx="2">
                  <c:v>0.99660000000000004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347968"/>
        <c:axId val="139472832"/>
        <c:axId val="0"/>
      </c:bar3DChart>
      <c:catAx>
        <c:axId val="139347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39472832"/>
        <c:crosses val="autoZero"/>
        <c:auto val="1"/>
        <c:lblAlgn val="ctr"/>
        <c:lblOffset val="100"/>
        <c:noMultiLvlLbl val="0"/>
      </c:catAx>
      <c:valAx>
        <c:axId val="139472832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39347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56705273488129"/>
          <c:y val="6.911481286029944E-2"/>
          <c:w val="0.30096320316261155"/>
          <c:h val="0.84952250675850827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bg-BG" sz="1000" dirty="0">
                <a:solidFill>
                  <a:schemeClr val="tx1"/>
                </a:solidFill>
              </a:rPr>
              <a:t>Брой отложени заседания</a:t>
            </a:r>
          </a:p>
        </c:rich>
      </c:tx>
      <c:layout>
        <c:manualLayout>
          <c:xMode val="edge"/>
          <c:yMode val="edge"/>
          <c:x val="0.1760155020531699"/>
          <c:y val="1.392389149743595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09494845772261E-2"/>
          <c:y val="1.4273998795455475E-2"/>
          <c:w val="0.61267909283003075"/>
          <c:h val="0.9006722206304562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128106046469492"/>
          <c:y val="0"/>
          <c:w val="0.33844500017797374"/>
          <c:h val="1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Продажби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55000">
                  <a:schemeClr val="dk1">
                    <a:tint val="83000"/>
                    <a:satMod val="155000"/>
                  </a:schemeClr>
                </a:gs>
                <a:gs pos="100000">
                  <a:schemeClr val="dk1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</c:spPr>
          <c:explosion val="25"/>
          <c:dPt>
            <c:idx val="0"/>
            <c:bubble3D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chemeClr val="tx1">
                      <a:lumMod val="95000"/>
                    </a:schemeClr>
                  </a:gs>
                  <a:gs pos="0">
                    <a:srgbClr val="FF7A00"/>
                  </a:gs>
                  <a:gs pos="84000">
                    <a:srgbClr val="FF0300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6.1728395061727264E-3"/>
                  <c:y val="1.88806473364800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</a:t>
                    </a:r>
                    <a:r>
                      <a:rPr lang="bg-BG" dirty="0" smtClean="0"/>
                      <a:t>,13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bg-BG" dirty="0" smtClean="0"/>
                      <a:t>6,87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граждански дела</c:v>
                </c:pt>
                <c:pt idx="1">
                  <c:v>наказателни дела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5332</c:v>
                </c:pt>
                <c:pt idx="1">
                  <c:v>1959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'[таблица т.4.1. Разгл. на гр. дела.xls]Sheet1'!$B$116</c:f>
              <c:strCache>
                <c:ptCount val="1"/>
                <c:pt idx="0">
                  <c:v>Натовареност по щат спрямо делата за разглеждане</c:v>
                </c:pt>
              </c:strCache>
            </c:strRef>
          </c:tx>
          <c:invertIfNegative val="0"/>
          <c:cat>
            <c:strRef>
              <c:f>'[таблица т.4.1. Разгл. на гр. дела.xls]Sheet1'!$A$117:$A$119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'[таблица т.4.1. Разгл. на гр. дела.xls]Sheet1'!$B$117:$B$119</c:f>
              <c:numCache>
                <c:formatCode>General</c:formatCode>
                <c:ptCount val="3"/>
                <c:pt idx="0">
                  <c:v>37.03</c:v>
                </c:pt>
                <c:pt idx="1">
                  <c:v>33.36</c:v>
                </c:pt>
                <c:pt idx="2">
                  <c:v>40.15</c:v>
                </c:pt>
              </c:numCache>
            </c:numRef>
          </c:val>
        </c:ser>
        <c:ser>
          <c:idx val="1"/>
          <c:order val="1"/>
          <c:tx>
            <c:strRef>
              <c:f>'[таблица т.4.1. Разгл. на гр. дела.xls]Sheet1'!$C$116</c:f>
              <c:strCache>
                <c:ptCount val="1"/>
                <c:pt idx="0">
                  <c:v>Натовареност по щат спрямо свършените дела</c:v>
                </c:pt>
              </c:strCache>
            </c:strRef>
          </c:tx>
          <c:invertIfNegative val="0"/>
          <c:cat>
            <c:strRef>
              <c:f>'[таблица т.4.1. Разгл. на гр. дела.xls]Sheet1'!$A$117:$A$119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'[таблица т.4.1. Разгл. на гр. дела.xls]Sheet1'!$C$117:$C$119</c:f>
              <c:numCache>
                <c:formatCode>General</c:formatCode>
                <c:ptCount val="3"/>
                <c:pt idx="0">
                  <c:v>33.04</c:v>
                </c:pt>
                <c:pt idx="1">
                  <c:v>30.12</c:v>
                </c:pt>
                <c:pt idx="2">
                  <c:v>35.549999999999997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955712"/>
        <c:axId val="139476288"/>
        <c:axId val="0"/>
      </c:bar3DChart>
      <c:catAx>
        <c:axId val="139955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bg-BG" sz="1600">
                <a:solidFill>
                  <a:schemeClr val="bg1"/>
                </a:solidFill>
              </a:defRPr>
            </a:pPr>
            <a:endParaRPr lang="bg-BG"/>
          </a:p>
        </c:txPr>
        <c:crossAx val="139476288"/>
        <c:crosses val="autoZero"/>
        <c:auto val="1"/>
        <c:lblAlgn val="ctr"/>
        <c:lblOffset val="100"/>
        <c:noMultiLvlLbl val="0"/>
      </c:catAx>
      <c:valAx>
        <c:axId val="139476288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399557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'[таблица т.4.1. Разгл. на гр. дела.xls]Sheet1'!$B$124</c:f>
              <c:strCache>
                <c:ptCount val="1"/>
                <c:pt idx="0">
                  <c:v>Действителна натовареност  спрямо делата за разглеждане</c:v>
                </c:pt>
              </c:strCache>
            </c:strRef>
          </c:tx>
          <c:invertIfNegative val="0"/>
          <c:cat>
            <c:strRef>
              <c:f>'[таблица т.4.1. Разгл. на гр. дела.xls]Sheet1'!$A$125:$A$127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'[таблица т.4.1. Разгл. на гр. дела.xls]Sheet1'!$B$125:$B$127</c:f>
              <c:numCache>
                <c:formatCode>General</c:formatCode>
                <c:ptCount val="3"/>
                <c:pt idx="0">
                  <c:v>40.520000000000003</c:v>
                </c:pt>
                <c:pt idx="1">
                  <c:v>37.53</c:v>
                </c:pt>
                <c:pt idx="2">
                  <c:v>48.85</c:v>
                </c:pt>
              </c:numCache>
            </c:numRef>
          </c:val>
        </c:ser>
        <c:ser>
          <c:idx val="1"/>
          <c:order val="1"/>
          <c:tx>
            <c:strRef>
              <c:f>'[таблица т.4.1. Разгл. на гр. дела.xls]Sheet1'!$C$124</c:f>
              <c:strCache>
                <c:ptCount val="1"/>
                <c:pt idx="0">
                  <c:v>Действителна натовареност  спрямо свършените дела</c:v>
                </c:pt>
              </c:strCache>
            </c:strRef>
          </c:tx>
          <c:invertIfNegative val="0"/>
          <c:cat>
            <c:strRef>
              <c:f>'[таблица т.4.1. Разгл. на гр. дела.xls]Sheet1'!$A$125:$A$127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'[таблица т.4.1. Разгл. на гр. дела.xls]Sheet1'!$C$125:$C$127</c:f>
              <c:numCache>
                <c:formatCode>General</c:formatCode>
                <c:ptCount val="3"/>
                <c:pt idx="0">
                  <c:v>36.159999999999997</c:v>
                </c:pt>
                <c:pt idx="1">
                  <c:v>33.880000000000003</c:v>
                </c:pt>
                <c:pt idx="2">
                  <c:v>43.24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059136"/>
        <c:axId val="140265152"/>
        <c:axId val="0"/>
      </c:bar3DChart>
      <c:catAx>
        <c:axId val="140059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40265152"/>
        <c:crosses val="autoZero"/>
        <c:auto val="1"/>
        <c:lblAlgn val="ctr"/>
        <c:lblOffset val="100"/>
        <c:noMultiLvlLbl val="0"/>
      </c:catAx>
      <c:valAx>
        <c:axId val="140265152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400591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2017</a:t>
            </a:r>
            <a:r>
              <a:rPr lang="bg-BG" dirty="0" smtClean="0">
                <a:solidFill>
                  <a:schemeClr val="bg1"/>
                </a:solidFill>
              </a:rPr>
              <a:t>г.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4155771629381282"/>
        </c:manualLayout>
      </c:layout>
      <c:pie3DChart>
        <c:varyColors val="1"/>
        <c:ser>
          <c:idx val="0"/>
          <c:order val="0"/>
          <c:tx>
            <c:strRef>
              <c:f>Sheet1!$B$37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2198652101718431E-2"/>
                  <c:y val="8.190979512335601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70.0</a:t>
                    </a:r>
                    <a:r>
                      <a:rPr lang="bg-BG" sz="1400" dirty="0" smtClean="0"/>
                      <a:t>4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812071931947501E-2"/>
                  <c:y val="0.135080704796625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814601680894315"/>
                  <c:y val="-4.28202206962575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Sheet1!$A$38:$A$40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Sheet1!$B$38:$B$40</c:f>
              <c:numCache>
                <c:formatCode>General</c:formatCode>
                <c:ptCount val="3"/>
                <c:pt idx="0">
                  <c:v>70.040000000000006</c:v>
                </c:pt>
                <c:pt idx="1">
                  <c:v>11.01</c:v>
                </c:pt>
                <c:pt idx="2">
                  <c:v>18.940000000000001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4546506844584836E-2"/>
          <c:y val="0.78963416413870657"/>
          <c:w val="0.8709069863108303"/>
          <c:h val="0.19183178672125373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2016</a:t>
            </a:r>
            <a:r>
              <a:rPr lang="bg-BG" dirty="0" smtClean="0">
                <a:solidFill>
                  <a:schemeClr val="bg1"/>
                </a:solidFill>
              </a:rPr>
              <a:t>г.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580590857136402"/>
        </c:manualLayout>
      </c:layout>
      <c:pie3DChart>
        <c:varyColors val="1"/>
        <c:ser>
          <c:idx val="0"/>
          <c:order val="0"/>
          <c:tx>
            <c:strRef>
              <c:f>Sheet1!$B$42</c:f>
              <c:strCache>
                <c:ptCount val="1"/>
                <c:pt idx="0">
                  <c:v>2016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"/>
                  <c:y val="0.1354562299104242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1838294205680942E-2"/>
                  <c:y val="0.102888285482403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9993877643573033E-2"/>
                  <c:y val="-4.04630182333789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Sheet1!$A$43:$A$45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Sheet1!$B$43:$B$45</c:f>
              <c:numCache>
                <c:formatCode>General</c:formatCode>
                <c:ptCount val="3"/>
                <c:pt idx="0">
                  <c:v>58.73</c:v>
                </c:pt>
                <c:pt idx="1">
                  <c:v>16.670000000000002</c:v>
                </c:pt>
                <c:pt idx="2">
                  <c:v>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1542153557769347E-2"/>
          <c:y val="0.81435960976087418"/>
          <c:w val="0.87691569288446136"/>
          <c:h val="0.16770453000514066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2015</a:t>
            </a:r>
            <a:r>
              <a:rPr lang="bg-BG" dirty="0" smtClean="0">
                <a:solidFill>
                  <a:schemeClr val="bg1"/>
                </a:solidFill>
              </a:rPr>
              <a:t> г.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333333333333333E-2"/>
          <c:y val="0"/>
          <c:w val="0.96666666666666667"/>
          <c:h val="0.90935071074263951"/>
        </c:manualLayout>
      </c:layout>
      <c:pie3DChart>
        <c:varyColors val="1"/>
        <c:ser>
          <c:idx val="0"/>
          <c:order val="0"/>
          <c:tx>
            <c:strRef>
              <c:f>Sheet1!$B$47</c:f>
              <c:strCache>
                <c:ptCount val="1"/>
                <c:pt idx="0">
                  <c:v>2015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259359658107583E-3"/>
                  <c:y val="7.98990249175602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646973121887472E-2"/>
                  <c:y val="0.105165771294213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0667434865020776E-2"/>
                  <c:y val="-3.92749121006311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Sheet1!$A$48:$A$50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Sheet1!$B$48:$B$50</c:f>
              <c:numCache>
                <c:formatCode>General</c:formatCode>
                <c:ptCount val="3"/>
                <c:pt idx="0">
                  <c:v>62.38</c:v>
                </c:pt>
                <c:pt idx="1">
                  <c:v>11.91</c:v>
                </c:pt>
                <c:pt idx="2">
                  <c:v>25.71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316713850336883E-2"/>
          <c:y val="0.78671914240789675"/>
          <c:w val="0.83809076071529942"/>
          <c:h val="0.19565798956126754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2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'[Диаграма в Microsoft PowerPoint]Sheet1'!$A$6</c:f>
              <c:strCache>
                <c:ptCount val="1"/>
                <c:pt idx="0">
                  <c:v>2017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8.2997314023931956E-2"/>
                </c:manualLayout>
              </c:layout>
              <c:tx>
                <c:rich>
                  <a:bodyPr/>
                  <a:lstStyle/>
                  <a:p>
                    <a:r>
                      <a:rPr lang="bg-BG" sz="1800" dirty="0" smtClean="0"/>
                      <a:t>4792</a:t>
                    </a:r>
                    <a:endParaRPr lang="en-US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215803947054065E-3"/>
                  <c:y val="-4.1498657011966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bg-BG" sz="16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'[Диаграма в Microsoft PowerPoint]Sheet1'!$B$6:$C$6</c:f>
              <c:numCache>
                <c:formatCode>General</c:formatCode>
                <c:ptCount val="2"/>
                <c:pt idx="0">
                  <c:v>4762</c:v>
                </c:pt>
                <c:pt idx="1">
                  <c:v>562</c:v>
                </c:pt>
              </c:numCache>
            </c:numRef>
          </c:val>
        </c:ser>
        <c:ser>
          <c:idx val="1"/>
          <c:order val="1"/>
          <c:tx>
            <c:strRef>
              <c:f>'[Диаграма в Microsoft PowerPoint]Sheet1'!$A$7</c:f>
              <c:strCache>
                <c:ptCount val="1"/>
                <c:pt idx="0">
                  <c:v>2016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168692170879792E-2"/>
                  <c:y val="-8.5590980087179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776594144406652E-2"/>
                  <c:y val="-6.4841651581196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bg-BG" sz="16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'[Диаграма в Microsoft PowerPoint]Sheet1'!$B$7:$C$7</c:f>
              <c:numCache>
                <c:formatCode>General</c:formatCode>
                <c:ptCount val="2"/>
                <c:pt idx="0">
                  <c:v>5073</c:v>
                </c:pt>
                <c:pt idx="1">
                  <c:v>273</c:v>
                </c:pt>
              </c:numCache>
            </c:numRef>
          </c:val>
        </c:ser>
        <c:ser>
          <c:idx val="2"/>
          <c:order val="2"/>
          <c:tx>
            <c:strRef>
              <c:f>'[Диаграма в Microsoft PowerPoint]Sheet1'!$A$8</c:f>
              <c:strCache>
                <c:ptCount val="1"/>
                <c:pt idx="0">
                  <c:v>2015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094223552348658E-2"/>
                  <c:y val="-4.409232307521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68692170879622E-2"/>
                  <c:y val="-6.743531764444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bg-BG" sz="16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'[Диаграма в Microsoft PowerPoint]Sheet1'!$B$8:$C$8</c:f>
              <c:numCache>
                <c:formatCode>General</c:formatCode>
                <c:ptCount val="2"/>
                <c:pt idx="0">
                  <c:v>5500</c:v>
                </c:pt>
                <c:pt idx="1">
                  <c:v>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238784"/>
        <c:axId val="133346944"/>
        <c:axId val="0"/>
      </c:bar3DChart>
      <c:catAx>
        <c:axId val="133238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33346944"/>
        <c:crosses val="autoZero"/>
        <c:auto val="1"/>
        <c:lblAlgn val="ctr"/>
        <c:lblOffset val="100"/>
        <c:noMultiLvlLbl val="0"/>
      </c:catAx>
      <c:valAx>
        <c:axId val="13334694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332387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3.0672920400148774E-3"/>
                  <c:y val="-3.2754297141587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37398260096703E-2"/>
                  <c:y val="-3.7793419778754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82301000371936E-3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Sheet1!$A$12:$A$14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Sheet1!$B$12:$B$14</c:f>
              <c:numCache>
                <c:formatCode>General</c:formatCode>
                <c:ptCount val="3"/>
                <c:pt idx="0">
                  <c:v>15.61</c:v>
                </c:pt>
                <c:pt idx="1">
                  <c:v>7.58</c:v>
                </c:pt>
                <c:pt idx="2">
                  <c:v>6.69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510720"/>
        <c:axId val="140269760"/>
        <c:axId val="0"/>
      </c:bar3DChart>
      <c:catAx>
        <c:axId val="140510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40269760"/>
        <c:crosses val="autoZero"/>
        <c:auto val="1"/>
        <c:lblAlgn val="ctr"/>
        <c:lblOffset val="100"/>
        <c:noMultiLvlLbl val="0"/>
      </c:catAx>
      <c:valAx>
        <c:axId val="140269760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40510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Sheet1!$A$26:$A$28</c:f>
              <c:strCache>
                <c:ptCount val="3"/>
                <c:pt idx="0">
                  <c:v>Свършени чрез реализиране на вземането</c:v>
                </c:pt>
                <c:pt idx="1">
                  <c:v>Прекратени по други причини</c:v>
                </c:pt>
                <c:pt idx="2">
                  <c:v>Изпратени на друг съдебен изпълнител</c:v>
                </c:pt>
              </c:strCache>
            </c:strRef>
          </c:cat>
          <c:val>
            <c:numRef>
              <c:f>Sheet1!$B$26:$B$28</c:f>
              <c:numCache>
                <c:formatCode>General</c:formatCode>
                <c:ptCount val="3"/>
                <c:pt idx="0">
                  <c:v>200</c:v>
                </c:pt>
                <c:pt idx="1">
                  <c:v>377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780992"/>
        <c:axId val="132956160"/>
        <c:axId val="0"/>
      </c:bar3DChart>
      <c:catAx>
        <c:axId val="133780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bg-BG"/>
          </a:p>
        </c:txPr>
        <c:crossAx val="132956160"/>
        <c:crosses val="autoZero"/>
        <c:auto val="1"/>
        <c:lblAlgn val="ctr"/>
        <c:lblOffset val="100"/>
        <c:noMultiLvlLbl val="0"/>
      </c:catAx>
      <c:valAx>
        <c:axId val="132956160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bg-BG"/>
          </a:p>
        </c:txPr>
        <c:crossAx val="133780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Sheet1!$B$19</c:f>
              <c:strCache>
                <c:ptCount val="1"/>
                <c:pt idx="0">
                  <c:v>Брой свършени дела</c:v>
                </c:pt>
              </c:strCache>
            </c:strRef>
          </c:tx>
          <c:invertIfNegative val="0"/>
          <c:cat>
            <c:strRef>
              <c:f>Sheet1!$A$20:$A$22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Sheet1!$B$20:$B$22</c:f>
              <c:numCache>
                <c:formatCode>General</c:formatCode>
                <c:ptCount val="3"/>
                <c:pt idx="0">
                  <c:v>588</c:v>
                </c:pt>
                <c:pt idx="1">
                  <c:v>531</c:v>
                </c:pt>
                <c:pt idx="2">
                  <c:v>648</c:v>
                </c:pt>
              </c:numCache>
            </c:numRef>
          </c:val>
        </c:ser>
        <c:ser>
          <c:idx val="1"/>
          <c:order val="1"/>
          <c:tx>
            <c:strRef>
              <c:f>Sheet1!$C$19</c:f>
              <c:strCache>
                <c:ptCount val="1"/>
                <c:pt idx="0">
                  <c:v>Несвършени дела в края на периода</c:v>
                </c:pt>
              </c:strCache>
            </c:strRef>
          </c:tx>
          <c:invertIfNegative val="0"/>
          <c:cat>
            <c:strRef>
              <c:f>Sheet1!$A$20:$A$22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Sheet1!$C$20:$C$22</c:f>
              <c:numCache>
                <c:formatCode>General</c:formatCode>
                <c:ptCount val="3"/>
                <c:pt idx="0">
                  <c:v>4755</c:v>
                </c:pt>
                <c:pt idx="1">
                  <c:v>4792</c:v>
                </c:pt>
                <c:pt idx="2">
                  <c:v>5073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514752"/>
        <c:axId val="132958464"/>
        <c:axId val="0"/>
      </c:bar3DChart>
      <c:catAx>
        <c:axId val="133514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32958464"/>
        <c:crosses val="autoZero"/>
        <c:auto val="1"/>
        <c:lblAlgn val="ctr"/>
        <c:lblOffset val="100"/>
        <c:noMultiLvlLbl val="0"/>
      </c:catAx>
      <c:valAx>
        <c:axId val="13295846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335147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11598711254306E-2"/>
          <c:y val="3.5607530094253791E-2"/>
          <c:w val="0.661073599034805"/>
          <c:h val="0.880633007743884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Sheet1!$B$40</c:f>
              <c:strCache>
                <c:ptCount val="1"/>
                <c:pt idx="0">
                  <c:v>Натовареност по щат (3 ДСИ) спрямо постъпили дела</c:v>
                </c:pt>
              </c:strCache>
            </c:strRef>
          </c:tx>
          <c:invertIfNegative val="0"/>
          <c:cat>
            <c:strRef>
              <c:f>Sheet1!$A$41:$A$43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Sheet1!$B$41:$B$43</c:f>
              <c:numCache>
                <c:formatCode>General</c:formatCode>
                <c:ptCount val="3"/>
                <c:pt idx="0">
                  <c:v>15.61</c:v>
                </c:pt>
                <c:pt idx="1">
                  <c:v>7.58</c:v>
                </c:pt>
                <c:pt idx="2">
                  <c:v>6.69</c:v>
                </c:pt>
              </c:numCache>
            </c:numRef>
          </c:val>
        </c:ser>
        <c:ser>
          <c:idx val="1"/>
          <c:order val="1"/>
          <c:tx>
            <c:strRef>
              <c:f>Sheet1!$C$40</c:f>
              <c:strCache>
                <c:ptCount val="1"/>
                <c:pt idx="0">
                  <c:v>Действителна натовареност (2 ДСИ) спрямо постъпили дела</c:v>
                </c:pt>
              </c:strCache>
            </c:strRef>
          </c:tx>
          <c:invertIfNegative val="0"/>
          <c:cat>
            <c:strRef>
              <c:f>Sheet1!$A$41:$A$43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Sheet1!$C$41:$C$43</c:f>
              <c:numCache>
                <c:formatCode>General</c:formatCode>
                <c:ptCount val="3"/>
                <c:pt idx="0">
                  <c:v>23.42</c:v>
                </c:pt>
                <c:pt idx="1">
                  <c:v>9.75</c:v>
                </c:pt>
                <c:pt idx="2">
                  <c:v>6.69</c:v>
                </c:pt>
              </c:numCache>
            </c:numRef>
          </c:val>
        </c:ser>
        <c:ser>
          <c:idx val="2"/>
          <c:order val="2"/>
          <c:tx>
            <c:strRef>
              <c:f>Sheet1!$D$40</c:f>
              <c:strCache>
                <c:ptCount val="1"/>
                <c:pt idx="0">
                  <c:v>Натовареност по щат (3 ДСИ) спрямо свършени дела</c:v>
                </c:pt>
              </c:strCache>
            </c:strRef>
          </c:tx>
          <c:invertIfNegative val="0"/>
          <c:cat>
            <c:strRef>
              <c:f>Sheet1!$A$41:$A$43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Sheet1!$D$41:$D$43</c:f>
              <c:numCache>
                <c:formatCode>General</c:formatCode>
                <c:ptCount val="3"/>
                <c:pt idx="0">
                  <c:v>16.329999999999998</c:v>
                </c:pt>
                <c:pt idx="1">
                  <c:v>14.75</c:v>
                </c:pt>
                <c:pt idx="2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Sheet1!$E$40</c:f>
              <c:strCache>
                <c:ptCount val="1"/>
                <c:pt idx="0">
                  <c:v>Действителна натовареност (2 ДСИ) спрямо свършени дела</c:v>
                </c:pt>
              </c:strCache>
            </c:strRef>
          </c:tx>
          <c:invertIfNegative val="0"/>
          <c:cat>
            <c:strRef>
              <c:f>Sheet1!$A$41:$A$43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Sheet1!$E$41:$E$43</c:f>
              <c:numCache>
                <c:formatCode>General</c:formatCode>
                <c:ptCount val="3"/>
                <c:pt idx="0">
                  <c:v>24.5</c:v>
                </c:pt>
                <c:pt idx="1">
                  <c:v>18.96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512768"/>
        <c:axId val="140642560"/>
        <c:axId val="0"/>
      </c:bar3DChart>
      <c:catAx>
        <c:axId val="140512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40642560"/>
        <c:crosses val="autoZero"/>
        <c:auto val="1"/>
        <c:lblAlgn val="ctr"/>
        <c:lblOffset val="100"/>
        <c:noMultiLvlLbl val="0"/>
      </c:catAx>
      <c:valAx>
        <c:axId val="140642560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4051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50397129363789"/>
          <c:y val="2.5985851421914091E-2"/>
          <c:w val="0.23130763248527941"/>
          <c:h val="0.93372808426691334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chemeClr val="accent3"/>
            </a:solidFill>
            <a:ln w="1905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spPr/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1.6975308641975367E-2"/>
                  <c:y val="-2.6972565718563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02469135802413E-2"/>
                  <c:y val="-1.3486176668914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88E-2"/>
                  <c:y val="-2.15778826702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1">
                  <c:v>2017 г.</c:v>
                </c:pt>
                <c:pt idx="2">
                  <c:v>2016 г.</c:v>
                </c:pt>
                <c:pt idx="3">
                  <c:v>2015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6473</c:v>
                </c:pt>
                <c:pt idx="2">
                  <c:v>6142</c:v>
                </c:pt>
                <c:pt idx="3">
                  <c:v>6435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2015232"/>
        <c:axId val="41956416"/>
        <c:axId val="0"/>
      </c:bar3DChart>
      <c:catAx>
        <c:axId val="420152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41956416"/>
        <c:crosses val="autoZero"/>
        <c:auto val="1"/>
        <c:lblAlgn val="ctr"/>
        <c:lblOffset val="100"/>
        <c:noMultiLvlLbl val="0"/>
      </c:catAx>
      <c:valAx>
        <c:axId val="4195641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420152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'[таблица СЪДИИ ПО ВПИСВАНИЯТА.xls]Sheet1'!$B$11</c:f>
              <c:strCache>
                <c:ptCount val="1"/>
                <c:pt idx="0">
                  <c:v>вписвания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749464656432511E-2"/>
                  <c:y val="-1.2780383500062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91107088319162E-3"/>
                  <c:y val="-3.0672920400148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'[таблица СЪДИИ ПО ВПИСВАНИЯТА.xls]Sheet1'!$A$12:$A$14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'[таблица СЪДИИ ПО ВПИСВАНИЯТА.xls]Sheet1'!$B$12:$B$14</c:f>
              <c:numCache>
                <c:formatCode>General</c:formatCode>
                <c:ptCount val="3"/>
                <c:pt idx="0">
                  <c:v>3076</c:v>
                </c:pt>
                <c:pt idx="1">
                  <c:v>3108</c:v>
                </c:pt>
                <c:pt idx="2">
                  <c:v>3142</c:v>
                </c:pt>
              </c:numCache>
            </c:numRef>
          </c:val>
        </c:ser>
        <c:ser>
          <c:idx val="1"/>
          <c:order val="1"/>
          <c:tx>
            <c:strRef>
              <c:f>'[таблица СЪДИИ ПО ВПИСВАНИЯТА.xls]Sheet1'!$C$11</c:f>
              <c:strCache>
                <c:ptCount val="1"/>
                <c:pt idx="0">
                  <c:v>справки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3288567065533E-2"/>
                  <c:y val="1.2780383500061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94882050142512E-2"/>
                  <c:y val="-1.0224306800049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3288567065533E-2"/>
                  <c:y val="-2.34304324130923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bg-BG" sz="16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'[таблица СЪДИИ ПО ВПИСВАНИЯТА.xls]Sheet1'!$A$12:$A$14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'[таблица СЪДИИ ПО ВПИСВАНИЯТА.xls]Sheet1'!$C$12:$C$14</c:f>
              <c:numCache>
                <c:formatCode>General</c:formatCode>
                <c:ptCount val="3"/>
                <c:pt idx="0">
                  <c:v>3058</c:v>
                </c:pt>
                <c:pt idx="1">
                  <c:v>3211</c:v>
                </c:pt>
                <c:pt idx="2">
                  <c:v>3559</c:v>
                </c:pt>
              </c:numCache>
            </c:numRef>
          </c:val>
        </c:ser>
        <c:ser>
          <c:idx val="2"/>
          <c:order val="2"/>
          <c:tx>
            <c:strRef>
              <c:f>'[таблица СЪДИИ ПО ВПИСВАНИЯТА.xls]Sheet1'!$D$11</c:f>
              <c:strCache>
                <c:ptCount val="1"/>
                <c:pt idx="0">
                  <c:v>партиди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78439214814912E-2"/>
                  <c:y val="-1.5336460200074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936660632478681E-2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478439214814912E-2"/>
                  <c:y val="-2.0448613600099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bg-BG" sz="16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'[таблица СЪДИИ ПО ВПИСВАНИЯТА.xls]Sheet1'!$A$12:$A$14</c:f>
              <c:strCache>
                <c:ptCount val="3"/>
                <c:pt idx="0">
                  <c:v>2017 година</c:v>
                </c:pt>
                <c:pt idx="1">
                  <c:v>2016 година</c:v>
                </c:pt>
                <c:pt idx="2">
                  <c:v>2015 година</c:v>
                </c:pt>
              </c:strCache>
            </c:strRef>
          </c:cat>
          <c:val>
            <c:numRef>
              <c:f>'[таблица СЪДИИ ПО ВПИСВАНИЯТА.xls]Sheet1'!$D$12:$D$14</c:f>
              <c:numCache>
                <c:formatCode>General</c:formatCode>
                <c:ptCount val="3"/>
                <c:pt idx="0">
                  <c:v>1400</c:v>
                </c:pt>
                <c:pt idx="1">
                  <c:v>1515</c:v>
                </c:pt>
                <c:pt idx="2">
                  <c:v>1448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191680"/>
        <c:axId val="140645440"/>
        <c:axId val="0"/>
      </c:bar3DChart>
      <c:catAx>
        <c:axId val="141191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40645440"/>
        <c:crosses val="autoZero"/>
        <c:auto val="1"/>
        <c:lblAlgn val="ctr"/>
        <c:lblOffset val="100"/>
        <c:noMultiLvlLbl val="0"/>
      </c:catAx>
      <c:valAx>
        <c:axId val="140645440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bg-BG"/>
          </a:p>
        </c:txPr>
        <c:crossAx val="1411916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Продажби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55000">
                  <a:schemeClr val="dk1">
                    <a:tint val="83000"/>
                    <a:satMod val="155000"/>
                  </a:schemeClr>
                </a:gs>
                <a:gs pos="100000">
                  <a:schemeClr val="dk1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</c:spPr>
          <c:explosion val="25"/>
          <c:dPt>
            <c:idx val="0"/>
            <c:bubble3D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chemeClr val="tx1">
                      <a:lumMod val="95000"/>
                    </a:schemeClr>
                  </a:gs>
                  <a:gs pos="0">
                    <a:srgbClr val="FF7A00"/>
                  </a:gs>
                  <a:gs pos="84000">
                    <a:srgbClr val="FF0300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6.1728395061727264E-3"/>
                  <c:y val="1.88806473364800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</a:t>
                    </a:r>
                    <a:r>
                      <a:rPr lang="bg-BG" dirty="0" smtClean="0"/>
                      <a:t>,51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bg-BG" dirty="0" smtClean="0"/>
                      <a:t>6,49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граждански дела</c:v>
                </c:pt>
                <c:pt idx="1">
                  <c:v>наказателни дела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4758</c:v>
                </c:pt>
                <c:pt idx="1">
                  <c:v>1715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chemeClr val="accent3"/>
            </a:solidFill>
            <a:ln w="1905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spPr/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Лист1!$A$2:$A$6</c:f>
              <c:strCache>
                <c:ptCount val="4"/>
                <c:pt idx="1">
                  <c:v>2017 г.</c:v>
                </c:pt>
                <c:pt idx="2">
                  <c:v>2016 г.</c:v>
                </c:pt>
                <c:pt idx="3">
                  <c:v>2015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818</c:v>
                </c:pt>
                <c:pt idx="2">
                  <c:v>679</c:v>
                </c:pt>
                <c:pt idx="3">
                  <c:v>860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74923520"/>
        <c:axId val="117720192"/>
        <c:axId val="0"/>
      </c:bar3DChart>
      <c:catAx>
        <c:axId val="749235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117720192"/>
        <c:crosses val="autoZero"/>
        <c:auto val="1"/>
        <c:lblAlgn val="ctr"/>
        <c:lblOffset val="100"/>
        <c:noMultiLvlLbl val="0"/>
      </c:catAx>
      <c:valAx>
        <c:axId val="117720192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749235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7149CF-7096-4712-BC75-6ADB01FCEB0D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4CC342A9-ECA6-4AE4-8DA9-9CDD4E6CEDA2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just"/>
          <a:endParaRPr lang="bg-BG" sz="3000" baseline="0" dirty="0" smtClean="0">
            <a:solidFill>
              <a:schemeClr val="bg1"/>
            </a:solidFill>
          </a:endParaRP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Мариана Момчева – Зам.председател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Веселин Николов 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Веселин Монов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Галя Митева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Данчо Димитров 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Минка Кирчева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Ромео Симеонов</a:t>
          </a:r>
          <a:endParaRPr lang="bg-BG" sz="3000" baseline="0" dirty="0">
            <a:solidFill>
              <a:schemeClr val="bg1"/>
            </a:solidFill>
          </a:endParaRPr>
        </a:p>
      </dgm:t>
    </dgm:pt>
    <dgm:pt modelId="{1237D88F-0654-4326-95BA-C69C85BA1F66}" type="parTrans" cxnId="{E53D544C-57A2-4D25-8663-67DA366509D0}">
      <dgm:prSet/>
      <dgm:spPr/>
      <dgm:t>
        <a:bodyPr/>
        <a:lstStyle/>
        <a:p>
          <a:endParaRPr lang="bg-BG"/>
        </a:p>
      </dgm:t>
    </dgm:pt>
    <dgm:pt modelId="{60D24485-367E-43B0-9DAE-69D6113ADF94}" type="sibTrans" cxnId="{E53D544C-57A2-4D25-8663-67DA366509D0}">
      <dgm:prSet/>
      <dgm:spPr/>
      <dgm:t>
        <a:bodyPr/>
        <a:lstStyle/>
        <a:p>
          <a:endParaRPr lang="bg-BG"/>
        </a:p>
      </dgm:t>
    </dgm:pt>
    <dgm:pt modelId="{C4598EC3-EDC2-4363-B60D-E238D2208872}" type="pres">
      <dgm:prSet presAssocID="{297149CF-7096-4712-BC75-6ADB01FCEB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04F9E24C-42B1-426B-8BC9-832561B018BF}" type="pres">
      <dgm:prSet presAssocID="{4CC342A9-ECA6-4AE4-8DA9-9CDD4E6CEDA2}" presName="thickLine" presStyleLbl="alignNode1" presStyleIdx="0" presStyleCnt="1"/>
      <dgm:spPr/>
    </dgm:pt>
    <dgm:pt modelId="{D6A8E60A-27D3-4893-B455-319F1027FB20}" type="pres">
      <dgm:prSet presAssocID="{4CC342A9-ECA6-4AE4-8DA9-9CDD4E6CEDA2}" presName="horz1" presStyleCnt="0"/>
      <dgm:spPr/>
    </dgm:pt>
    <dgm:pt modelId="{C32BE08B-435B-44F1-9D07-02EDECE214A4}" type="pres">
      <dgm:prSet presAssocID="{4CC342A9-ECA6-4AE4-8DA9-9CDD4E6CEDA2}" presName="tx1" presStyleLbl="revTx" presStyleIdx="0" presStyleCnt="1" custLinFactNeighborX="55216"/>
      <dgm:spPr/>
      <dgm:t>
        <a:bodyPr/>
        <a:lstStyle/>
        <a:p>
          <a:endParaRPr lang="bg-BG"/>
        </a:p>
      </dgm:t>
    </dgm:pt>
    <dgm:pt modelId="{45C37318-C460-447A-BC11-001A2CA9D8CF}" type="pres">
      <dgm:prSet presAssocID="{4CC342A9-ECA6-4AE4-8DA9-9CDD4E6CEDA2}" presName="vert1" presStyleCnt="0"/>
      <dgm:spPr/>
    </dgm:pt>
  </dgm:ptLst>
  <dgm:cxnLst>
    <dgm:cxn modelId="{E53D544C-57A2-4D25-8663-67DA366509D0}" srcId="{297149CF-7096-4712-BC75-6ADB01FCEB0D}" destId="{4CC342A9-ECA6-4AE4-8DA9-9CDD4E6CEDA2}" srcOrd="0" destOrd="0" parTransId="{1237D88F-0654-4326-95BA-C69C85BA1F66}" sibTransId="{60D24485-367E-43B0-9DAE-69D6113ADF94}"/>
    <dgm:cxn modelId="{A7AB9270-FE60-40F5-97AB-8C04ED539107}" type="presOf" srcId="{4CC342A9-ECA6-4AE4-8DA9-9CDD4E6CEDA2}" destId="{C32BE08B-435B-44F1-9D07-02EDECE214A4}" srcOrd="0" destOrd="0" presId="urn:microsoft.com/office/officeart/2008/layout/LinedList"/>
    <dgm:cxn modelId="{3DE98B91-1111-46F1-B72E-81FBB0551FA8}" type="presOf" srcId="{297149CF-7096-4712-BC75-6ADB01FCEB0D}" destId="{C4598EC3-EDC2-4363-B60D-E238D2208872}" srcOrd="0" destOrd="0" presId="urn:microsoft.com/office/officeart/2008/layout/LinedList"/>
    <dgm:cxn modelId="{786D0CEC-90B7-46E0-A69C-790A0FFC9B81}" type="presParOf" srcId="{C4598EC3-EDC2-4363-B60D-E238D2208872}" destId="{04F9E24C-42B1-426B-8BC9-832561B018BF}" srcOrd="0" destOrd="0" presId="urn:microsoft.com/office/officeart/2008/layout/LinedList"/>
    <dgm:cxn modelId="{1A61D829-956F-4085-ADB5-0E140C58791A}" type="presParOf" srcId="{C4598EC3-EDC2-4363-B60D-E238D2208872}" destId="{D6A8E60A-27D3-4893-B455-319F1027FB20}" srcOrd="1" destOrd="0" presId="urn:microsoft.com/office/officeart/2008/layout/LinedList"/>
    <dgm:cxn modelId="{BE4292C6-722E-4BC6-AAD3-FB65BB02E511}" type="presParOf" srcId="{D6A8E60A-27D3-4893-B455-319F1027FB20}" destId="{C32BE08B-435B-44F1-9D07-02EDECE214A4}" srcOrd="0" destOrd="0" presId="urn:microsoft.com/office/officeart/2008/layout/LinedList"/>
    <dgm:cxn modelId="{5598732B-3222-4C17-AEC5-A00157CCDB5A}" type="presParOf" srcId="{D6A8E60A-27D3-4893-B455-319F1027FB20}" destId="{45C37318-C460-447A-BC11-001A2CA9D8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149CF-7096-4712-BC75-6ADB01FCEB0D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4CC342A9-ECA6-4AE4-8DA9-9CDD4E6CEDA2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just"/>
          <a:r>
            <a:rPr lang="bg-BG" sz="3000" baseline="0" dirty="0" smtClean="0">
              <a:solidFill>
                <a:schemeClr val="bg1"/>
              </a:solidFill>
            </a:rPr>
            <a:t>Анна Великова - Председател	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Стела Тонева		Станимир Ангелов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Албена Колева		Татяна Лефтерова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Деница Петкова		Кристиана Кръстева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Николай Николов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Любомир Генов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Мирослава Неделчева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Павлина Паскалева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Соня Дженкова</a:t>
          </a:r>
        </a:p>
      </dgm:t>
    </dgm:pt>
    <dgm:pt modelId="{1237D88F-0654-4326-95BA-C69C85BA1F66}" type="parTrans" cxnId="{E53D544C-57A2-4D25-8663-67DA366509D0}">
      <dgm:prSet/>
      <dgm:spPr/>
      <dgm:t>
        <a:bodyPr/>
        <a:lstStyle/>
        <a:p>
          <a:endParaRPr lang="bg-BG"/>
        </a:p>
      </dgm:t>
    </dgm:pt>
    <dgm:pt modelId="{60D24485-367E-43B0-9DAE-69D6113ADF94}" type="sibTrans" cxnId="{E53D544C-57A2-4D25-8663-67DA366509D0}">
      <dgm:prSet/>
      <dgm:spPr/>
      <dgm:t>
        <a:bodyPr/>
        <a:lstStyle/>
        <a:p>
          <a:endParaRPr lang="bg-BG"/>
        </a:p>
      </dgm:t>
    </dgm:pt>
    <dgm:pt modelId="{C4598EC3-EDC2-4363-B60D-E238D2208872}" type="pres">
      <dgm:prSet presAssocID="{297149CF-7096-4712-BC75-6ADB01FCEB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04F9E24C-42B1-426B-8BC9-832561B018BF}" type="pres">
      <dgm:prSet presAssocID="{4CC342A9-ECA6-4AE4-8DA9-9CDD4E6CEDA2}" presName="thickLine" presStyleLbl="alignNode1" presStyleIdx="0" presStyleCnt="1"/>
      <dgm:spPr/>
    </dgm:pt>
    <dgm:pt modelId="{D6A8E60A-27D3-4893-B455-319F1027FB20}" type="pres">
      <dgm:prSet presAssocID="{4CC342A9-ECA6-4AE4-8DA9-9CDD4E6CEDA2}" presName="horz1" presStyleCnt="0"/>
      <dgm:spPr/>
    </dgm:pt>
    <dgm:pt modelId="{C32BE08B-435B-44F1-9D07-02EDECE214A4}" type="pres">
      <dgm:prSet presAssocID="{4CC342A9-ECA6-4AE4-8DA9-9CDD4E6CEDA2}" presName="tx1" presStyleLbl="revTx" presStyleIdx="0" presStyleCnt="1" custLinFactNeighborX="55216"/>
      <dgm:spPr/>
      <dgm:t>
        <a:bodyPr/>
        <a:lstStyle/>
        <a:p>
          <a:endParaRPr lang="bg-BG"/>
        </a:p>
      </dgm:t>
    </dgm:pt>
    <dgm:pt modelId="{45C37318-C460-447A-BC11-001A2CA9D8CF}" type="pres">
      <dgm:prSet presAssocID="{4CC342A9-ECA6-4AE4-8DA9-9CDD4E6CEDA2}" presName="vert1" presStyleCnt="0"/>
      <dgm:spPr/>
    </dgm:pt>
  </dgm:ptLst>
  <dgm:cxnLst>
    <dgm:cxn modelId="{E53D544C-57A2-4D25-8663-67DA366509D0}" srcId="{297149CF-7096-4712-BC75-6ADB01FCEB0D}" destId="{4CC342A9-ECA6-4AE4-8DA9-9CDD4E6CEDA2}" srcOrd="0" destOrd="0" parTransId="{1237D88F-0654-4326-95BA-C69C85BA1F66}" sibTransId="{60D24485-367E-43B0-9DAE-69D6113ADF94}"/>
    <dgm:cxn modelId="{2567E83E-60F6-46C1-B414-6D10AB46EBF8}" type="presOf" srcId="{4CC342A9-ECA6-4AE4-8DA9-9CDD4E6CEDA2}" destId="{C32BE08B-435B-44F1-9D07-02EDECE214A4}" srcOrd="0" destOrd="0" presId="urn:microsoft.com/office/officeart/2008/layout/LinedList"/>
    <dgm:cxn modelId="{BD8AA3DE-E8A1-4449-8F85-E87DE6C1CD41}" type="presOf" srcId="{297149CF-7096-4712-BC75-6ADB01FCEB0D}" destId="{C4598EC3-EDC2-4363-B60D-E238D2208872}" srcOrd="0" destOrd="0" presId="urn:microsoft.com/office/officeart/2008/layout/LinedList"/>
    <dgm:cxn modelId="{E1EFDA58-50B3-436A-93E5-EEE3ADEF677F}" type="presParOf" srcId="{C4598EC3-EDC2-4363-B60D-E238D2208872}" destId="{04F9E24C-42B1-426B-8BC9-832561B018BF}" srcOrd="0" destOrd="0" presId="urn:microsoft.com/office/officeart/2008/layout/LinedList"/>
    <dgm:cxn modelId="{9C1EB868-3017-4681-97DE-8065ABCD6F75}" type="presParOf" srcId="{C4598EC3-EDC2-4363-B60D-E238D2208872}" destId="{D6A8E60A-27D3-4893-B455-319F1027FB20}" srcOrd="1" destOrd="0" presId="urn:microsoft.com/office/officeart/2008/layout/LinedList"/>
    <dgm:cxn modelId="{A7CF57C0-0539-4301-84AE-618353B7B150}" type="presParOf" srcId="{D6A8E60A-27D3-4893-B455-319F1027FB20}" destId="{C32BE08B-435B-44F1-9D07-02EDECE214A4}" srcOrd="0" destOrd="0" presId="urn:microsoft.com/office/officeart/2008/layout/LinedList"/>
    <dgm:cxn modelId="{7F4A57C0-0626-4273-B6D1-F372DDDDED44}" type="presParOf" srcId="{D6A8E60A-27D3-4893-B455-319F1027FB20}" destId="{45C37318-C460-447A-BC11-001A2CA9D8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7149CF-7096-4712-BC75-6ADB01FCEB0D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4CC342A9-ECA6-4AE4-8DA9-9CDD4E6CEDA2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just"/>
          <a:r>
            <a:rPr lang="bg-BG" sz="2500" b="1" baseline="0" dirty="0" smtClean="0">
              <a:solidFill>
                <a:schemeClr val="bg1"/>
              </a:solidFill>
            </a:rPr>
            <a:t>ДЪРЖАВНИ СЪДЕБНИ ИЗПЪЛНИТЕЛИ: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Ивайло Милев – Ръководител 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Антония Лазарова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Милена Стойкова</a:t>
          </a:r>
        </a:p>
        <a:p>
          <a:pPr algn="just"/>
          <a:r>
            <a:rPr lang="bg-BG" sz="2500" b="1" baseline="0" dirty="0" smtClean="0">
              <a:solidFill>
                <a:schemeClr val="bg1"/>
              </a:solidFill>
            </a:rPr>
            <a:t>СЪДИИ ПО ВПИСВАНИЯТА: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Пепа Маринова – Ръководител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Теменуга Георгиева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Ирфан Муса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Храбра Никова</a:t>
          </a:r>
        </a:p>
      </dgm:t>
    </dgm:pt>
    <dgm:pt modelId="{1237D88F-0654-4326-95BA-C69C85BA1F66}" type="parTrans" cxnId="{E53D544C-57A2-4D25-8663-67DA366509D0}">
      <dgm:prSet/>
      <dgm:spPr/>
      <dgm:t>
        <a:bodyPr/>
        <a:lstStyle/>
        <a:p>
          <a:endParaRPr lang="bg-BG"/>
        </a:p>
      </dgm:t>
    </dgm:pt>
    <dgm:pt modelId="{60D24485-367E-43B0-9DAE-69D6113ADF94}" type="sibTrans" cxnId="{E53D544C-57A2-4D25-8663-67DA366509D0}">
      <dgm:prSet/>
      <dgm:spPr/>
      <dgm:t>
        <a:bodyPr/>
        <a:lstStyle/>
        <a:p>
          <a:endParaRPr lang="bg-BG"/>
        </a:p>
      </dgm:t>
    </dgm:pt>
    <dgm:pt modelId="{C4598EC3-EDC2-4363-B60D-E238D2208872}" type="pres">
      <dgm:prSet presAssocID="{297149CF-7096-4712-BC75-6ADB01FCEB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04F9E24C-42B1-426B-8BC9-832561B018BF}" type="pres">
      <dgm:prSet presAssocID="{4CC342A9-ECA6-4AE4-8DA9-9CDD4E6CEDA2}" presName="thickLine" presStyleLbl="alignNode1" presStyleIdx="0" presStyleCnt="1"/>
      <dgm:spPr/>
    </dgm:pt>
    <dgm:pt modelId="{D6A8E60A-27D3-4893-B455-319F1027FB20}" type="pres">
      <dgm:prSet presAssocID="{4CC342A9-ECA6-4AE4-8DA9-9CDD4E6CEDA2}" presName="horz1" presStyleCnt="0"/>
      <dgm:spPr/>
    </dgm:pt>
    <dgm:pt modelId="{C32BE08B-435B-44F1-9D07-02EDECE214A4}" type="pres">
      <dgm:prSet presAssocID="{4CC342A9-ECA6-4AE4-8DA9-9CDD4E6CEDA2}" presName="tx1" presStyleLbl="revTx" presStyleIdx="0" presStyleCnt="1" custLinFactNeighborX="55216"/>
      <dgm:spPr/>
      <dgm:t>
        <a:bodyPr/>
        <a:lstStyle/>
        <a:p>
          <a:endParaRPr lang="bg-BG"/>
        </a:p>
      </dgm:t>
    </dgm:pt>
    <dgm:pt modelId="{45C37318-C460-447A-BC11-001A2CA9D8CF}" type="pres">
      <dgm:prSet presAssocID="{4CC342A9-ECA6-4AE4-8DA9-9CDD4E6CEDA2}" presName="vert1" presStyleCnt="0"/>
      <dgm:spPr/>
    </dgm:pt>
  </dgm:ptLst>
  <dgm:cxnLst>
    <dgm:cxn modelId="{E53D544C-57A2-4D25-8663-67DA366509D0}" srcId="{297149CF-7096-4712-BC75-6ADB01FCEB0D}" destId="{4CC342A9-ECA6-4AE4-8DA9-9CDD4E6CEDA2}" srcOrd="0" destOrd="0" parTransId="{1237D88F-0654-4326-95BA-C69C85BA1F66}" sibTransId="{60D24485-367E-43B0-9DAE-69D6113ADF94}"/>
    <dgm:cxn modelId="{A7F0D904-9383-418E-B886-428F764DAB5F}" type="presOf" srcId="{297149CF-7096-4712-BC75-6ADB01FCEB0D}" destId="{C4598EC3-EDC2-4363-B60D-E238D2208872}" srcOrd="0" destOrd="0" presId="urn:microsoft.com/office/officeart/2008/layout/LinedList"/>
    <dgm:cxn modelId="{797BA12E-56CA-4A62-A5D6-EEFAC0CF5FCF}" type="presOf" srcId="{4CC342A9-ECA6-4AE4-8DA9-9CDD4E6CEDA2}" destId="{C32BE08B-435B-44F1-9D07-02EDECE214A4}" srcOrd="0" destOrd="0" presId="urn:microsoft.com/office/officeart/2008/layout/LinedList"/>
    <dgm:cxn modelId="{9394C442-56BE-45C4-86F6-317BC4E8E69D}" type="presParOf" srcId="{C4598EC3-EDC2-4363-B60D-E238D2208872}" destId="{04F9E24C-42B1-426B-8BC9-832561B018BF}" srcOrd="0" destOrd="0" presId="urn:microsoft.com/office/officeart/2008/layout/LinedList"/>
    <dgm:cxn modelId="{D16D26F1-3371-4743-AF94-35EEC9B51F4A}" type="presParOf" srcId="{C4598EC3-EDC2-4363-B60D-E238D2208872}" destId="{D6A8E60A-27D3-4893-B455-319F1027FB20}" srcOrd="1" destOrd="0" presId="urn:microsoft.com/office/officeart/2008/layout/LinedList"/>
    <dgm:cxn modelId="{DC48EFC4-B636-4128-8441-66E6E74B12D2}" type="presParOf" srcId="{D6A8E60A-27D3-4893-B455-319F1027FB20}" destId="{C32BE08B-435B-44F1-9D07-02EDECE214A4}" srcOrd="0" destOrd="0" presId="urn:microsoft.com/office/officeart/2008/layout/LinedList"/>
    <dgm:cxn modelId="{931DA84D-0FBE-4B04-87D6-32D66D63035F}" type="presParOf" srcId="{D6A8E60A-27D3-4893-B455-319F1027FB20}" destId="{45C37318-C460-447A-BC11-001A2CA9D8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9E24C-42B1-426B-8BC9-832561B018BF}">
      <dsp:nvSpPr>
        <dsp:cNvPr id="0" name=""/>
        <dsp:cNvSpPr/>
      </dsp:nvSpPr>
      <dsp:spPr>
        <a:xfrm>
          <a:off x="0" y="0"/>
          <a:ext cx="77048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2BE08B-435B-44F1-9D07-02EDECE214A4}">
      <dsp:nvSpPr>
        <dsp:cNvPr id="0" name=""/>
        <dsp:cNvSpPr/>
      </dsp:nvSpPr>
      <dsp:spPr>
        <a:xfrm>
          <a:off x="0" y="0"/>
          <a:ext cx="7704856" cy="496855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3000" kern="1200" baseline="0" dirty="0" smtClean="0">
            <a:solidFill>
              <a:schemeClr val="bg1"/>
            </a:solidFill>
          </a:endParaRP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Мариана Момчева – Зам.председател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Веселин Николов 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Веселин Монов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Галя Митева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Данчо Димитров 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Минка Кирчева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Ромео Симеонов</a:t>
          </a:r>
          <a:endParaRPr lang="bg-BG" sz="3000" kern="1200" baseline="0" dirty="0">
            <a:solidFill>
              <a:schemeClr val="bg1"/>
            </a:solidFill>
          </a:endParaRPr>
        </a:p>
      </dsp:txBody>
      <dsp:txXfrm>
        <a:off x="0" y="0"/>
        <a:ext cx="7704856" cy="4968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9E24C-42B1-426B-8BC9-832561B018BF}">
      <dsp:nvSpPr>
        <dsp:cNvPr id="0" name=""/>
        <dsp:cNvSpPr/>
      </dsp:nvSpPr>
      <dsp:spPr>
        <a:xfrm>
          <a:off x="0" y="2426"/>
          <a:ext cx="77048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2BE08B-435B-44F1-9D07-02EDECE214A4}">
      <dsp:nvSpPr>
        <dsp:cNvPr id="0" name=""/>
        <dsp:cNvSpPr/>
      </dsp:nvSpPr>
      <dsp:spPr>
        <a:xfrm>
          <a:off x="0" y="2426"/>
          <a:ext cx="7704856" cy="496369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Анна Великова - Председател	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Стела Тонева		Станимир Ангелов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Албена Колева		Татяна Лефтерова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Деница Петкова		Кристиана Кръстева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Николай Николов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Любомир Генов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Мирослава Неделчева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Павлина Паскалева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Соня Дженкова</a:t>
          </a:r>
        </a:p>
      </dsp:txBody>
      <dsp:txXfrm>
        <a:off x="0" y="2426"/>
        <a:ext cx="7704856" cy="4963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9E24C-42B1-426B-8BC9-832561B018BF}">
      <dsp:nvSpPr>
        <dsp:cNvPr id="0" name=""/>
        <dsp:cNvSpPr/>
      </dsp:nvSpPr>
      <dsp:spPr>
        <a:xfrm>
          <a:off x="0" y="0"/>
          <a:ext cx="77048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2BE08B-435B-44F1-9D07-02EDECE214A4}">
      <dsp:nvSpPr>
        <dsp:cNvPr id="0" name=""/>
        <dsp:cNvSpPr/>
      </dsp:nvSpPr>
      <dsp:spPr>
        <a:xfrm>
          <a:off x="0" y="0"/>
          <a:ext cx="7704856" cy="496855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kern="1200" baseline="0" dirty="0" smtClean="0">
              <a:solidFill>
                <a:schemeClr val="bg1"/>
              </a:solidFill>
            </a:rPr>
            <a:t>ДЪРЖАВНИ СЪДЕБНИ ИЗПЪЛНИТЕЛИ:</a:t>
          </a:r>
        </a:p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Ивайло Милев – Ръководител </a:t>
          </a:r>
        </a:p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Антония Лазарова</a:t>
          </a:r>
        </a:p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Милена Стойкова</a:t>
          </a:r>
        </a:p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kern="1200" baseline="0" dirty="0" smtClean="0">
              <a:solidFill>
                <a:schemeClr val="bg1"/>
              </a:solidFill>
            </a:rPr>
            <a:t>СЪДИИ ПО ВПИСВАНИЯТА:</a:t>
          </a:r>
        </a:p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Пепа Маринова – Ръководител</a:t>
          </a:r>
        </a:p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Теменуга Георгиева</a:t>
          </a:r>
        </a:p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Ирфан Муса</a:t>
          </a:r>
        </a:p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Храбра Никова</a:t>
          </a:r>
        </a:p>
      </dsp:txBody>
      <dsp:txXfrm>
        <a:off x="0" y="0"/>
        <a:ext cx="7704856" cy="4968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6179F-80B9-4D89-A967-ED2B9D518D01}" type="datetimeFigureOut">
              <a:rPr lang="bg-BG" smtClean="0"/>
              <a:t>22.2.2018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5A17C-A59E-46AB-9FC8-0F60C7AD366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550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40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41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43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44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45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47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49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61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62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63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64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65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66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68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69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71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72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22.2.2018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22.2.2018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22.2.2018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22.2.2018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4107856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22.2.2018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62143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22.2.2018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88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22.2.2018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7312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22.2.2018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31735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22.2.2018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30479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22.2.2018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48929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22.2.2018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1973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22.2.2018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22.2.2018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56187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22.2.2018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92187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22.2.2018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3355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22.2.2018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22.2.2018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22.2.2018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22.2.2018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22.2.2018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22.2.2018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22.2.2018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/>
              <a:t>22.2.2018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22.2.2018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01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4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67544" y="5229200"/>
            <a:ext cx="8229600" cy="851520"/>
          </a:xfrm>
        </p:spPr>
        <p:txBody>
          <a:bodyPr/>
          <a:lstStyle/>
          <a:p>
            <a:r>
              <a:rPr lang="bg-BG" dirty="0" smtClean="0"/>
              <a:t>Годишен доклад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730252" y="6167636"/>
            <a:ext cx="6400800" cy="690364"/>
          </a:xfrm>
        </p:spPr>
        <p:txBody>
          <a:bodyPr/>
          <a:lstStyle/>
          <a:p>
            <a:r>
              <a:rPr lang="bg-BG" dirty="0" smtClean="0"/>
              <a:t>		РАЙОНЕН СЪД-ДОБРИЧ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2067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3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50151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СРЕДНОМЕСЕЧНО ПОСТЪПЛЕНИЕ НА ЕДИН СЪДИЯ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365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Graphic spid="2" grpId="1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ДЕЛА ЗА РАЗГЛЕЖДАНЕ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6425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8429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ДЕЛА ЗА РАЗГЛЕЖДАНЕ ПРЕЗ 2017 г.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78393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9617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Graphic spid="5" grpId="1">
        <p:bldSub>
          <a:bldChart bld="category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СВЪРШЕНИ ДЕЛА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58534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4829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El"/>
        </p:bldSub>
      </p:bldGraphic>
      <p:bldGraphic spid="5" grpId="1">
        <p:bldSub>
          <a:bldChart bld="categoryEl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СВЪРШЕНИ ДЕЛА ПРЕЗ 2017 г.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2684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8401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НЕСВЪРШЕНИ ДЕЛА </a:t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smtClean="0">
                <a:solidFill>
                  <a:schemeClr val="bg1"/>
                </a:solidFill>
              </a:rPr>
              <a:t>В КРАЯ НА ПЕРИОДА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96731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28613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Graphic spid="5" grpId="1" uiExpand="1">
        <p:bldSub>
          <a:bldChart bld="seriesEl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СРОЧНОСТ НА ПРАВОРАЗДАВАТЕЛНАТА ДЕЙНОСТ</a:t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smtClean="0">
                <a:solidFill>
                  <a:schemeClr val="bg1"/>
                </a:solidFill>
              </a:rPr>
              <a:t>ПРИКЛЮЧЕНИ В 3-МЕСЕЧЕН СРОК ДЕЛА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68611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0586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Graphic spid="5" grpId="1">
        <p:bldSub>
          <a:bldChart bld="seriesEl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200" dirty="0" smtClean="0">
                <a:solidFill>
                  <a:schemeClr val="bg1"/>
                </a:solidFill>
              </a:rPr>
              <a:t>СРОЧНОСТ НА ПРАВОРАЗДАВАТЕЛНАТА ДЕЙНОСТ</a:t>
            </a:r>
            <a:br>
              <a:rPr lang="bg-BG" sz="2200" dirty="0" smtClean="0">
                <a:solidFill>
                  <a:schemeClr val="bg1"/>
                </a:solidFill>
              </a:rPr>
            </a:br>
            <a:r>
              <a:rPr lang="bg-BG" sz="2200" dirty="0" smtClean="0">
                <a:solidFill>
                  <a:schemeClr val="bg1"/>
                </a:solidFill>
              </a:rPr>
              <a:t>ПОСТАНОВЕНИ В ЕДНОМЕСЕЧЕН СРОК</a:t>
            </a:r>
            <a:br>
              <a:rPr lang="bg-BG" sz="2200" dirty="0" smtClean="0">
                <a:solidFill>
                  <a:schemeClr val="bg1"/>
                </a:solidFill>
              </a:rPr>
            </a:br>
            <a:r>
              <a:rPr lang="bg-BG" sz="2200" dirty="0" smtClean="0">
                <a:solidFill>
                  <a:schemeClr val="bg1"/>
                </a:solidFill>
              </a:rPr>
              <a:t> СЪДЕБНИ АКТОВЕ</a:t>
            </a:r>
            <a:endParaRPr lang="bg-BG" sz="22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21832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3689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Graphic spid="5" grpId="1">
        <p:bldSub>
          <a:bldChart bld="seriesEl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КАЧЕСТВО НА СЪДЕБНИТЕ АКТОВЕ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БРОЙ ОБЖАЛВАНИ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78314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7390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Graphic spid="5" grpId="1">
        <p:bldSub>
          <a:bldChart bld="seriesEl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КАЧЕСТВО НА СЪДЕБНИТЕ АКТОВЕ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ВЪРНАТИ ОТ ОБЖАЛВАНЕ ДЕЛА ПРЕЗ 2017 г.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87829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8766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95536" y="5805264"/>
            <a:ext cx="8229600" cy="85152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Кадрова обезпеченост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17532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КАЧЕСТВО НА СЪДЕБНИТЕ АКТОВЕ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ПО ПОКАЗАТЕЛИ</a:t>
            </a:r>
            <a:br>
              <a:rPr lang="bg-BG" sz="2700" dirty="0" smtClean="0">
                <a:solidFill>
                  <a:schemeClr val="bg1"/>
                </a:solidFill>
              </a:rPr>
            </a:b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136304"/>
              </p:ext>
            </p:extLst>
          </p:nvPr>
        </p:nvGraphicFramePr>
        <p:xfrm>
          <a:off x="457200" y="1484784"/>
          <a:ext cx="2386608" cy="4823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Контейнер за съдържани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155676"/>
              </p:ext>
            </p:extLst>
          </p:nvPr>
        </p:nvGraphicFramePr>
        <p:xfrm>
          <a:off x="3203848" y="1484784"/>
          <a:ext cx="2386608" cy="4823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Контейнер за съдържани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447409"/>
              </p:ext>
            </p:extLst>
          </p:nvPr>
        </p:nvGraphicFramePr>
        <p:xfrm>
          <a:off x="6228184" y="1484784"/>
          <a:ext cx="2386608" cy="4823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979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Graphic spid="6" grpId="0">
        <p:bldSub>
          <a:bldChart bld="series"/>
        </p:bldSub>
      </p:bldGraphic>
      <p:bldGraphic spid="7" grpId="0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200" dirty="0" smtClean="0">
                <a:solidFill>
                  <a:schemeClr val="bg1"/>
                </a:solidFill>
              </a:rPr>
              <a:t>НАТОВАРЕНОСТ ПО ЩАТ СПРЯМО ДЕЛАТА ЗА РАЗГЛЕЖДАНЕ И СПРЯМО СВЪРШЕНИТЕ ДЕЛА</a:t>
            </a:r>
            <a:br>
              <a:rPr lang="bg-BG" sz="2200" dirty="0" smtClean="0">
                <a:solidFill>
                  <a:schemeClr val="bg1"/>
                </a:solidFill>
              </a:rPr>
            </a:br>
            <a:r>
              <a:rPr lang="bg-BG" sz="2200" dirty="0" smtClean="0">
                <a:solidFill>
                  <a:schemeClr val="bg1"/>
                </a:solidFill>
              </a:rPr>
              <a:t>ЗА ПЕРИОДА 2015 г.-2017 г. </a:t>
            </a:r>
            <a:endParaRPr lang="bg-BG" sz="22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69043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8406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Graphic spid="7" grpId="1">
        <p:bldSub>
          <a:bldChart bld="category"/>
        </p:bldSub>
      </p:bldGraphic>
      <p:bldGraphic spid="7" grpId="2">
        <p:bldSub>
          <a:bldChart bld="category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200" dirty="0" smtClean="0">
                <a:solidFill>
                  <a:schemeClr val="bg1"/>
                </a:solidFill>
              </a:rPr>
              <a:t>ДЕЙСТВИТЕЛНА НАТОВАРЕНОСТ СПРЯМО </a:t>
            </a:r>
            <a:r>
              <a:rPr lang="bg-BG" sz="2200" dirty="0">
                <a:solidFill>
                  <a:schemeClr val="bg1"/>
                </a:solidFill>
              </a:rPr>
              <a:t>ДЕЛАТА ЗА РАЗГЛЕЖДАНЕ И СПРЯМО СВЪРШЕНИТЕ ДЕЛА</a:t>
            </a:r>
            <a:br>
              <a:rPr lang="bg-BG" sz="2200" dirty="0">
                <a:solidFill>
                  <a:schemeClr val="bg1"/>
                </a:solidFill>
              </a:rPr>
            </a:br>
            <a:r>
              <a:rPr lang="bg-BG" sz="2200" dirty="0">
                <a:solidFill>
                  <a:schemeClr val="bg1"/>
                </a:solidFill>
              </a:rPr>
              <a:t>ЗА ПЕРИОДА 2015 г.-2017 г. </a:t>
            </a:r>
            <a:endParaRPr lang="bg-BG" sz="22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62319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7528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Graphic spid="7" grpId="1">
        <p:bldSub>
          <a:bldChart bld="category"/>
        </p:bldSub>
      </p:bldGraphic>
      <p:bldGraphic spid="7" grpId="2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67544" y="5373216"/>
            <a:ext cx="8229600" cy="85152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Наказателно отделение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7162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ПОСТЪПЛЕНИЕ НА НАКАЗАТЕЛНИ ДЕЛА 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ЗА ПЕРИОДА 2015 г.-2017 г. 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19829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8501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  <p:bldGraphic spid="7" grpId="1">
        <p:bldSub>
          <a:bldChart bld="seriesEl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НАКАЗАТЕЛНИ ДЕЛА, БЕЛЕЖЕЩИ УВЕЛИЧЕНИЕ 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ЗА ПЕРИОДА 2015 г.-2017 г. 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ПО ВИДОВЕ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34506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08175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Graphic spid="7" grpI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НАКАЗАТЕЛНИ ДЕЛА, БЕЛЕЖЕЩИ НАМАЛЕНИЕ 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ЗА ПЕРИОДА 2015 г.-2017 г. 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ПО ВИДОВЕ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48035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32694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Graphic spid="7" grpId="1">
        <p:bldSub>
          <a:bldChart bld="category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НАКАЗАТЕЛНИ ДЕЛА</a:t>
            </a:r>
            <a:r>
              <a:rPr lang="bg-BG" sz="2700" dirty="0">
                <a:solidFill>
                  <a:schemeClr val="bg1"/>
                </a:solidFill>
              </a:rPr>
              <a:t/>
            </a:r>
            <a:br>
              <a:rPr lang="bg-BG" sz="2700" dirty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ОТНОСИТЕЛЕН ДЯЛ НА ПРОИЗВОДСТВАТА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ПО ВИДОВЕ</a:t>
            </a:r>
          </a:p>
        </p:txBody>
      </p:sp>
      <p:graphicFrame>
        <p:nvGraphicFramePr>
          <p:cNvPr id="10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44804"/>
              </p:ext>
            </p:extLst>
          </p:nvPr>
        </p:nvGraphicFramePr>
        <p:xfrm>
          <a:off x="251520" y="1628800"/>
          <a:ext cx="28083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Контейнер за съдържани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098984"/>
              </p:ext>
            </p:extLst>
          </p:nvPr>
        </p:nvGraphicFramePr>
        <p:xfrm>
          <a:off x="3203848" y="1628800"/>
          <a:ext cx="27363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Контейнер за съдържани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003444"/>
              </p:ext>
            </p:extLst>
          </p:nvPr>
        </p:nvGraphicFramePr>
        <p:xfrm>
          <a:off x="6156176" y="1628800"/>
          <a:ext cx="28083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456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СТРУКТУРА НА НАКАЗАТЕЛНАТА ПРЕСТЪПНОСТ 2017 г.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8" name="Контейнер за съдържани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48822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36209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  <p:bldGraphic spid="8" grpId="1">
        <p:bldSub>
          <a:bldChart bld="category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СТРУКТУРА НА НАКАЗАТЕЛНАТА ПРЕСТЪПНОСТ 2015г.-2017г.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12" name="Диагра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341171"/>
              </p:ext>
            </p:extLst>
          </p:nvPr>
        </p:nvGraphicFramePr>
        <p:xfrm>
          <a:off x="323528" y="1700808"/>
          <a:ext cx="28803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770991"/>
              </p:ext>
            </p:extLst>
          </p:nvPr>
        </p:nvGraphicFramePr>
        <p:xfrm>
          <a:off x="3347864" y="1628800"/>
          <a:ext cx="2736304" cy="512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223299"/>
              </p:ext>
            </p:extLst>
          </p:nvPr>
        </p:nvGraphicFramePr>
        <p:xfrm>
          <a:off x="6084168" y="1628800"/>
          <a:ext cx="2934072" cy="489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8157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053396"/>
              </p:ext>
            </p:extLst>
          </p:nvPr>
        </p:nvGraphicFramePr>
        <p:xfrm>
          <a:off x="467544" y="1412776"/>
          <a:ext cx="77048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bg-BG" sz="3000" dirty="0" smtClean="0">
                <a:solidFill>
                  <a:schemeClr val="bg1"/>
                </a:solidFill>
              </a:rPr>
              <a:t>В НАКАЗАТЕЛНО </a:t>
            </a:r>
            <a:r>
              <a:rPr lang="bg-BG" sz="3000" dirty="0">
                <a:solidFill>
                  <a:schemeClr val="bg1"/>
                </a:solidFill>
              </a:rPr>
              <a:t>ОТДЕЛЕНИЕ</a:t>
            </a:r>
            <a:br>
              <a:rPr lang="bg-BG" sz="3000" dirty="0">
                <a:solidFill>
                  <a:schemeClr val="bg1"/>
                </a:solidFill>
              </a:rPr>
            </a:br>
            <a:r>
              <a:rPr lang="bg-BG" sz="3000" b="0" dirty="0">
                <a:solidFill>
                  <a:schemeClr val="bg1"/>
                </a:solidFill>
              </a:rPr>
              <a:t>през 2017 г. работиха следните съдии:</a:t>
            </a:r>
          </a:p>
        </p:txBody>
      </p:sp>
    </p:spTree>
    <p:extLst>
      <p:ext uri="{BB962C8B-B14F-4D97-AF65-F5344CB8AC3E}">
        <p14:creationId xmlns:p14="http://schemas.microsoft.com/office/powerpoint/2010/main" val="1167408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2" grpId="1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РАЗГЛЕЖДАНЕ НА НАКАЗАТЕЛНИТЕ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10207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2176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Graphic spid="7" grpId="1">
        <p:bldSub>
          <a:bldChart bld="category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ОТЛОЖЕНИ ДЕЛА – БРОЙ И ПРИЧИНИ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68783"/>
              </p:ext>
            </p:extLst>
          </p:nvPr>
        </p:nvGraphicFramePr>
        <p:xfrm>
          <a:off x="467544" y="1268760"/>
          <a:ext cx="8229600" cy="4996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19155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СВЪРШЕНИ ДЕЛА, СРОЧНОСТ ПРИ ИЗГОТВЯНЕ НА СЪДЕБНИТЕ АКТОВЕ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497217"/>
              </p:ext>
            </p:extLst>
          </p:nvPr>
        </p:nvGraphicFramePr>
        <p:xfrm>
          <a:off x="395536" y="1628800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18813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>
                <a:solidFill>
                  <a:schemeClr val="bg1"/>
                </a:solidFill>
              </a:rPr>
              <a:t>СВЪРШЕНИ ДЕЛА, СРОЧНОСТ ПРИ ИЗГОТВЯНЕ НА СЪДЕБНИТЕ АКТОВЕ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969088"/>
              </p:ext>
            </p:extLst>
          </p:nvPr>
        </p:nvGraphicFramePr>
        <p:xfrm>
          <a:off x="395536" y="1340768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3528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Graphic spid="5" grpId="1">
        <p:bldSub>
          <a:bldChart bld="category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СВЪРШЕНИ В ТРИМЕСЕЧЕН СРОК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69809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141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Graphic spid="7" grpId="1">
        <p:bldSub>
          <a:bldChart bld="category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ОСТАНАЛИ НЕСВЪРШЕНИ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723071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3642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  <p:bldGraphic spid="7" grpId="1">
        <p:bldSub>
          <a:bldChart bld="seriesEl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СРОЧНОСТ ПРИ ИЗГОТВЯНЕ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 НА СЪДЕБНИТЕ АКТОВЕ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023441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72723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  <p:bldGraphic spid="7" grpId="1">
        <p:bldSub>
          <a:bldChart bld="seriesEl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bg1"/>
                </a:solidFill>
              </a:rPr>
              <a:t>НАТОВАРЕНОСТ ПО ЩАТ </a:t>
            </a:r>
            <a:r>
              <a:rPr lang="bg-BG" sz="2400" dirty="0">
                <a:solidFill>
                  <a:schemeClr val="bg1"/>
                </a:solidFill>
              </a:rPr>
              <a:t>СПРЯМО ДЕЛАТА ЗА РАЗГЛЕЖДАНЕ И СПРЯМО СВЪРШЕНИТЕ ДЕЛА</a:t>
            </a:r>
            <a:br>
              <a:rPr lang="bg-BG" sz="2400" dirty="0">
                <a:solidFill>
                  <a:schemeClr val="bg1"/>
                </a:solidFill>
              </a:rPr>
            </a:br>
            <a:endParaRPr lang="bg-BG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004032"/>
              </p:ext>
            </p:extLst>
          </p:nvPr>
        </p:nvGraphicFramePr>
        <p:xfrm>
          <a:off x="457200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7841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Graphic spid="7" grpId="1">
        <p:bldSub>
          <a:bldChart bld="category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bg-BG" sz="2400" dirty="0">
                <a:solidFill>
                  <a:schemeClr val="bg1"/>
                </a:solidFill>
              </a:rPr>
              <a:t>ДЕЙСТВИТЕЛНА НАТОВАРЕНОСТ СПРЯМО ДЕЛАТА ЗА РАЗГЛЕЖДАНЕ И СПРЯМО СВЪРШЕНИТЕ ДЕЛА</a:t>
            </a:r>
            <a:br>
              <a:rPr lang="bg-BG" sz="2400" dirty="0">
                <a:solidFill>
                  <a:schemeClr val="bg1"/>
                </a:solidFill>
              </a:rPr>
            </a:br>
            <a:endParaRPr lang="bg-BG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985865"/>
              </p:ext>
            </p:extLst>
          </p:nvPr>
        </p:nvGraphicFramePr>
        <p:xfrm>
          <a:off x="457200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19177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Graphic spid="7" grpId="1">
        <p:bldSub>
          <a:bldChart bld="category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КАЧЕСТВО НА СЪДЕБНИТЕ АКТОВЕ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1008112"/>
          </a:xfrm>
        </p:spPr>
        <p:txBody>
          <a:bodyPr>
            <a:noAutofit/>
          </a:bodyPr>
          <a:lstStyle/>
          <a:p>
            <a:pPr marL="13716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bg1"/>
                </a:solidFill>
              </a:rPr>
              <a:t>Обжалвани са общо 195 акта.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bg1"/>
                </a:solidFill>
              </a:rPr>
              <a:t>Върнати от обжалване са 204 акта.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bg1"/>
                </a:solidFill>
              </a:rPr>
              <a:t>Потвърдени актове – 144 броя; Изменени актове – 12 броя; Отменени актове -48 броя</a:t>
            </a:r>
            <a:endParaRPr lang="bg-BG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523430"/>
              </p:ext>
            </p:extLst>
          </p:nvPr>
        </p:nvGraphicFramePr>
        <p:xfrm>
          <a:off x="395536" y="2132856"/>
          <a:ext cx="2664296" cy="432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329357"/>
              </p:ext>
            </p:extLst>
          </p:nvPr>
        </p:nvGraphicFramePr>
        <p:xfrm>
          <a:off x="3491880" y="1988840"/>
          <a:ext cx="264604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407217"/>
              </p:ext>
            </p:extLst>
          </p:nvPr>
        </p:nvGraphicFramePr>
        <p:xfrm>
          <a:off x="6156176" y="2060848"/>
          <a:ext cx="2718048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7563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421210"/>
              </p:ext>
            </p:extLst>
          </p:nvPr>
        </p:nvGraphicFramePr>
        <p:xfrm>
          <a:off x="467544" y="1412776"/>
          <a:ext cx="77048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bg-BG" sz="3000" dirty="0" smtClean="0">
                <a:solidFill>
                  <a:schemeClr val="bg1"/>
                </a:solidFill>
              </a:rPr>
              <a:t>В ГРАЖДАНСКО </a:t>
            </a:r>
            <a:r>
              <a:rPr lang="bg-BG" sz="3000" dirty="0">
                <a:solidFill>
                  <a:schemeClr val="bg1"/>
                </a:solidFill>
              </a:rPr>
              <a:t>ОТДЕЛЕНИЕ</a:t>
            </a:r>
            <a:br>
              <a:rPr lang="bg-BG" sz="3000" dirty="0">
                <a:solidFill>
                  <a:schemeClr val="bg1"/>
                </a:solidFill>
              </a:rPr>
            </a:br>
            <a:r>
              <a:rPr lang="bg-BG" sz="3000" b="0" dirty="0">
                <a:solidFill>
                  <a:schemeClr val="bg1"/>
                </a:solidFill>
              </a:rPr>
              <a:t>през 2017 г. работиха следните съдии:</a:t>
            </a:r>
          </a:p>
        </p:txBody>
      </p:sp>
    </p:spTree>
    <p:extLst>
      <p:ext uri="{BB962C8B-B14F-4D97-AF65-F5344CB8AC3E}">
        <p14:creationId xmlns:p14="http://schemas.microsoft.com/office/powerpoint/2010/main" val="5030290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2" grpId="1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bg-BG" sz="2500" dirty="0" smtClean="0">
                <a:solidFill>
                  <a:schemeClr val="bg1"/>
                </a:solidFill>
              </a:rPr>
              <a:t>ТЕНДЕНЦИИ В ДЕЙНОСТТА</a:t>
            </a:r>
            <a:br>
              <a:rPr lang="bg-BG" sz="2500" dirty="0" smtClean="0">
                <a:solidFill>
                  <a:schemeClr val="bg1"/>
                </a:solidFill>
              </a:rPr>
            </a:br>
            <a:r>
              <a:rPr lang="bg-BG" sz="2500" dirty="0" smtClean="0">
                <a:solidFill>
                  <a:schemeClr val="bg1"/>
                </a:solidFill>
              </a:rPr>
              <a:t> НА НАКАЗАТЕЛНО ОТДЕЛЕНИЕ</a:t>
            </a:r>
            <a:endParaRPr lang="bg-BG" sz="2500" dirty="0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* Увеличение на образуваните наказателни дела в сравнение с 2015г. </a:t>
            </a:r>
          </a:p>
          <a:p>
            <a:r>
              <a:rPr lang="bg-BG" sz="2000" dirty="0">
                <a:solidFill>
                  <a:schemeClr val="bg1"/>
                </a:solidFill>
              </a:rPr>
              <a:t>* Значително увеличение на постъпленията при НОХД 	</a:t>
            </a:r>
          </a:p>
          <a:p>
            <a:r>
              <a:rPr lang="bg-BG" sz="2000" dirty="0">
                <a:solidFill>
                  <a:schemeClr val="bg1"/>
                </a:solidFill>
              </a:rPr>
              <a:t>* Увеличение на постъпилите НЧХД, производствата по чл. 78а от НПК, НЧД от досъдебното производство, молбите за реабилитация</a:t>
            </a:r>
            <a:r>
              <a:rPr lang="bg-BG" sz="2000" dirty="0" smtClean="0">
                <a:solidFill>
                  <a:schemeClr val="bg1"/>
                </a:solidFill>
              </a:rPr>
              <a:t>.</a:t>
            </a:r>
            <a:endParaRPr lang="bg-BG" sz="2000" dirty="0">
              <a:solidFill>
                <a:schemeClr val="bg1"/>
              </a:solidFill>
            </a:endParaRPr>
          </a:p>
          <a:p>
            <a:r>
              <a:rPr lang="bg-BG" sz="2000" dirty="0">
                <a:solidFill>
                  <a:schemeClr val="bg1"/>
                </a:solidFill>
              </a:rPr>
              <a:t>* Намаление на образуваните АНД				</a:t>
            </a:r>
          </a:p>
          <a:p>
            <a:r>
              <a:rPr lang="bg-BG" sz="2000" dirty="0">
                <a:solidFill>
                  <a:schemeClr val="bg1"/>
                </a:solidFill>
              </a:rPr>
              <a:t>* Тенденция на увеличение на образуваните НОХД по обвинение за извършени общоопасни престъпления, престъпления против стопанството, документните престъпления и престъпленията против правата на гражданите</a:t>
            </a:r>
            <a:r>
              <a:rPr lang="bg-BG" sz="2000" dirty="0" smtClean="0">
                <a:solidFill>
                  <a:schemeClr val="bg1"/>
                </a:solidFill>
              </a:rPr>
              <a:t>.</a:t>
            </a:r>
            <a:endParaRPr lang="bg-BG" sz="2000" dirty="0">
              <a:solidFill>
                <a:schemeClr val="bg1"/>
              </a:solidFill>
            </a:endParaRPr>
          </a:p>
          <a:p>
            <a:r>
              <a:rPr lang="bg-BG" sz="2000" dirty="0">
                <a:solidFill>
                  <a:schemeClr val="bg1"/>
                </a:solidFill>
              </a:rPr>
              <a:t>* Делата са разглеждани без необосновано забавяне, отлагани са при спазване на разпоредбата на чл. 271, ал. 10 от НПК.	</a:t>
            </a:r>
          </a:p>
          <a:p>
            <a:r>
              <a:rPr lang="bg-BG" sz="2000" dirty="0">
                <a:solidFill>
                  <a:schemeClr val="bg1"/>
                </a:solidFill>
              </a:rPr>
              <a:t>* Няма върнати дела на прокурора по реда на чл. 288, ал. 1, т. 1 от НПК (изм.)	</a:t>
            </a:r>
          </a:p>
          <a:p>
            <a:r>
              <a:rPr lang="bg-BG" sz="2000" dirty="0">
                <a:solidFill>
                  <a:schemeClr val="bg1"/>
                </a:solidFill>
              </a:rPr>
              <a:t>* Висок процент на приключените дела			</a:t>
            </a:r>
          </a:p>
          <a:p>
            <a:r>
              <a:rPr lang="bg-BG" sz="2000" dirty="0">
                <a:solidFill>
                  <a:schemeClr val="bg1"/>
                </a:solidFill>
              </a:rPr>
              <a:t>* Висок процент на свършените в 3-месечен срок дела	</a:t>
            </a:r>
          </a:p>
          <a:p>
            <a:r>
              <a:rPr lang="bg-BG" sz="2000" dirty="0">
                <a:solidFill>
                  <a:schemeClr val="bg1"/>
                </a:solidFill>
              </a:rPr>
              <a:t>* Висок процент на обявените в срок актове 			</a:t>
            </a:r>
          </a:p>
          <a:p>
            <a:r>
              <a:rPr lang="bg-BG" sz="2000" dirty="0" smtClean="0">
                <a:solidFill>
                  <a:schemeClr val="bg1"/>
                </a:solidFill>
              </a:rPr>
              <a:t>* </a:t>
            </a:r>
            <a:r>
              <a:rPr lang="bg-BG" sz="2000" dirty="0">
                <a:solidFill>
                  <a:schemeClr val="bg1"/>
                </a:solidFill>
              </a:rPr>
              <a:t>Висок процент на потвърдените съдебни актове					</a:t>
            </a:r>
            <a:endParaRPr lang="bg-BG" sz="2000" dirty="0" smtClean="0">
              <a:solidFill>
                <a:schemeClr val="bg1"/>
              </a:solidFill>
            </a:endParaRPr>
          </a:p>
          <a:p>
            <a:r>
              <a:rPr lang="bg-BG" sz="1600" dirty="0">
                <a:solidFill>
                  <a:schemeClr val="bg1"/>
                </a:solidFill>
              </a:rPr>
              <a:t>					</a:t>
            </a:r>
          </a:p>
          <a:p>
            <a:r>
              <a:rPr lang="bg-BG" sz="1600" dirty="0">
                <a:solidFill>
                  <a:schemeClr val="bg1"/>
                </a:solidFill>
              </a:rPr>
              <a:t>							</a:t>
            </a:r>
            <a:r>
              <a:rPr lang="bg-BG" sz="1200" dirty="0">
                <a:solidFill>
                  <a:schemeClr val="bg1"/>
                </a:solidFill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1458261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bg-BG" sz="2500" dirty="0" smtClean="0">
                <a:solidFill>
                  <a:schemeClr val="bg1"/>
                </a:solidFill>
              </a:rPr>
              <a:t>ТЕНДЕНЦИИ В ДЕЙНОСТТА</a:t>
            </a:r>
            <a:br>
              <a:rPr lang="bg-BG" sz="2500" dirty="0" smtClean="0">
                <a:solidFill>
                  <a:schemeClr val="bg1"/>
                </a:solidFill>
              </a:rPr>
            </a:br>
            <a:r>
              <a:rPr lang="bg-BG" sz="2500" dirty="0" smtClean="0">
                <a:solidFill>
                  <a:schemeClr val="bg1"/>
                </a:solidFill>
              </a:rPr>
              <a:t> НА НАКАЗАТЕЛНО ОТДЕЛЕНИЕ</a:t>
            </a:r>
            <a:endParaRPr lang="bg-BG" sz="2500" dirty="0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Autofit/>
          </a:bodyPr>
          <a:lstStyle/>
          <a:p>
            <a:r>
              <a:rPr lang="bg-BG" sz="1600" dirty="0">
                <a:solidFill>
                  <a:schemeClr val="bg1"/>
                </a:solidFill>
              </a:rPr>
              <a:t>				</a:t>
            </a:r>
            <a:endParaRPr lang="bg-BG" sz="1600" dirty="0" smtClean="0">
              <a:solidFill>
                <a:schemeClr val="bg1"/>
              </a:solidFill>
            </a:endParaRPr>
          </a:p>
          <a:p>
            <a:pPr algn="just"/>
            <a:endParaRPr lang="bg-BG" sz="3000" dirty="0" smtClean="0">
              <a:solidFill>
                <a:schemeClr val="bg1"/>
              </a:solidFill>
            </a:endParaRPr>
          </a:p>
          <a:p>
            <a:pPr algn="just"/>
            <a:r>
              <a:rPr lang="bg-BG" sz="3000" dirty="0" smtClean="0">
                <a:solidFill>
                  <a:schemeClr val="bg1"/>
                </a:solidFill>
              </a:rPr>
              <a:t>Всички </a:t>
            </a:r>
            <a:r>
              <a:rPr lang="bg-BG" sz="3000" dirty="0">
                <a:solidFill>
                  <a:schemeClr val="bg1"/>
                </a:solidFill>
              </a:rPr>
              <a:t>резултати потвърждават наложилата се тенденция в работата на съдиите по наказателни дела за повишаване на показателите за бързо и качествено правораздаване - резултат на отличната подготовка на магистратите и много добрата организация на работата.</a:t>
            </a:r>
          </a:p>
          <a:p>
            <a:r>
              <a:rPr lang="bg-BG" sz="3000" dirty="0">
                <a:solidFill>
                  <a:schemeClr val="bg1"/>
                </a:solidFill>
              </a:rPr>
              <a:t>	</a:t>
            </a:r>
            <a:endParaRPr lang="bg-BG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663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95536" y="5517232"/>
            <a:ext cx="8229600" cy="85152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g-BG" dirty="0" smtClean="0"/>
              <a:t>ГРАЖДАНСКО отделение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2069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ПОСТЪПЛЕНИЕ НА ГРАЖДАНСКИ ДЕЛА 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ЗА ПЕРИОДА 2015 г.-2017 г. 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25726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2267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  <p:bldGraphic spid="7" grpId="1">
        <p:bldSub>
          <a:bldChart bld="seriesEl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ОБРАЗУВАНИ ГРАЖДАНСКИ ДЕЛА ПРЕЗ 2017 г. 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ПО ВИДОВЕ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885004"/>
              </p:ext>
            </p:extLst>
          </p:nvPr>
        </p:nvGraphicFramePr>
        <p:xfrm>
          <a:off x="467544" y="1484784"/>
          <a:ext cx="83529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5455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  <p:bldGraphic spid="6" grpId="1">
        <p:bldSub>
          <a:bldChart bld="seriesEl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ОБРАЗУВАНИ ГРАЖДАНСКИ ДЕЛА 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ЗА ПЕРИОДА 2015 г.-2017 г. 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ПО ВИДОВЕ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838162"/>
              </p:ext>
            </p:extLst>
          </p:nvPr>
        </p:nvGraphicFramePr>
        <p:xfrm>
          <a:off x="467544" y="1340768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32918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Graphic spid="7" grpId="1">
        <p:bldSub>
          <a:bldChart bld="category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Относителен </a:t>
            </a:r>
            <a:r>
              <a:rPr lang="ru-RU" sz="3000" dirty="0" err="1">
                <a:solidFill>
                  <a:schemeClr val="bg1"/>
                </a:solidFill>
              </a:rPr>
              <a:t>дял</a:t>
            </a:r>
            <a:r>
              <a:rPr lang="ru-RU" sz="3000" dirty="0">
                <a:solidFill>
                  <a:schemeClr val="bg1"/>
                </a:solidFill>
              </a:rPr>
              <a:t> на </a:t>
            </a:r>
            <a:r>
              <a:rPr lang="ru-RU" sz="3000" dirty="0" err="1">
                <a:solidFill>
                  <a:schemeClr val="bg1"/>
                </a:solidFill>
              </a:rPr>
              <a:t>постъпилите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през</a:t>
            </a:r>
            <a:r>
              <a:rPr lang="ru-RU" sz="3000" dirty="0">
                <a:solidFill>
                  <a:schemeClr val="bg1"/>
                </a:solidFill>
              </a:rPr>
              <a:t> 2017г. граждански дела по </a:t>
            </a:r>
            <a:r>
              <a:rPr lang="ru-RU" sz="3000" dirty="0" err="1">
                <a:solidFill>
                  <a:schemeClr val="bg1"/>
                </a:solidFill>
              </a:rPr>
              <a:t>видове</a:t>
            </a:r>
            <a:r>
              <a:rPr lang="ru-RU" sz="3000" dirty="0">
                <a:solidFill>
                  <a:schemeClr val="bg1"/>
                </a:solidFill>
              </a:rPr>
              <a:t>:</a:t>
            </a:r>
            <a:br>
              <a:rPr lang="ru-RU" sz="3000" dirty="0">
                <a:solidFill>
                  <a:schemeClr val="bg1"/>
                </a:solidFill>
              </a:rPr>
            </a:br>
            <a:endParaRPr lang="bg-BG" sz="30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583260"/>
              </p:ext>
            </p:extLst>
          </p:nvPr>
        </p:nvGraphicFramePr>
        <p:xfrm>
          <a:off x="-108520" y="980728"/>
          <a:ext cx="33843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133815"/>
              </p:ext>
            </p:extLst>
          </p:nvPr>
        </p:nvGraphicFramePr>
        <p:xfrm>
          <a:off x="2699792" y="836712"/>
          <a:ext cx="351013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456050"/>
              </p:ext>
            </p:extLst>
          </p:nvPr>
        </p:nvGraphicFramePr>
        <p:xfrm>
          <a:off x="5796136" y="908720"/>
          <a:ext cx="343812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31334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РАЗГЛЕЖДАНЕ НА ГРАЖДАНСКИ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516622"/>
              </p:ext>
            </p:extLst>
          </p:nvPr>
        </p:nvGraphicFramePr>
        <p:xfrm>
          <a:off x="395536" y="1340768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8856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6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6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4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  <p:bldGraphic spid="6" grpId="1">
        <p:bldSub>
          <a:bldChart bld="seriesEl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500" dirty="0" smtClean="0">
                <a:solidFill>
                  <a:schemeClr val="bg1"/>
                </a:solidFill>
              </a:rPr>
              <a:t>ОТЛОЖЕНИ СЪДЕБНИ ЗАСЕДАНИЯ ПО ГРАЖДАНСКИ ДЕЛА  ПРЕЗ 2017 г.</a:t>
            </a:r>
            <a:endParaRPr lang="bg-BG" sz="2500" dirty="0"/>
          </a:p>
        </p:txBody>
      </p:sp>
      <p:graphicFrame>
        <p:nvGraphicFramePr>
          <p:cNvPr id="7" name="Ди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972288"/>
              </p:ext>
            </p:extLst>
          </p:nvPr>
        </p:nvGraphicFramePr>
        <p:xfrm>
          <a:off x="539552" y="1412776"/>
          <a:ext cx="75608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7148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  <p:bldGraphic spid="7" grpId="1">
        <p:bldSub>
          <a:bldChart bld="seriesEl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ОТЛОЖЕНИ ДЕЛА – БРОЙ И ПРИЧИНИ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56983"/>
              </p:ext>
            </p:extLst>
          </p:nvPr>
        </p:nvGraphicFramePr>
        <p:xfrm>
          <a:off x="323528" y="1124744"/>
          <a:ext cx="856895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09643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589609"/>
              </p:ext>
            </p:extLst>
          </p:nvPr>
        </p:nvGraphicFramePr>
        <p:xfrm>
          <a:off x="467544" y="1412776"/>
          <a:ext cx="77048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bg-BG" sz="3000" dirty="0" smtClean="0">
                <a:solidFill>
                  <a:schemeClr val="bg1"/>
                </a:solidFill>
              </a:rPr>
              <a:t>ДЪРЖАВНИ СЪДЕБНИ ИЗПЪЛНИТЕЛИ И СЪДИИ ПО ВПИСВАНИЯТА</a:t>
            </a:r>
            <a:r>
              <a:rPr lang="bg-BG" sz="3000" b="0" dirty="0" smtClean="0">
                <a:solidFill>
                  <a:schemeClr val="bg1"/>
                </a:solidFill>
              </a:rPr>
              <a:t>:</a:t>
            </a:r>
            <a:endParaRPr lang="bg-BG" sz="3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365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СВЪРШЕНИ ДЕЛА </a:t>
            </a:r>
            <a:r>
              <a:rPr lang="ru-RU" sz="2700" dirty="0">
                <a:solidFill>
                  <a:schemeClr val="bg1"/>
                </a:solidFill>
              </a:rPr>
              <a:t>ПРЕЗ ПЕРИОДА 2015 г. -</a:t>
            </a:r>
            <a:r>
              <a:rPr lang="ru-RU" sz="2700" dirty="0" smtClean="0">
                <a:solidFill>
                  <a:schemeClr val="bg1"/>
                </a:solidFill>
              </a:rPr>
              <a:t>2017 г</a:t>
            </a:r>
            <a:r>
              <a:rPr lang="ru-RU" sz="2700" dirty="0">
                <a:solidFill>
                  <a:schemeClr val="bg1"/>
                </a:solidFill>
              </a:rPr>
              <a:t>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635484"/>
              </p:ext>
            </p:extLst>
          </p:nvPr>
        </p:nvGraphicFramePr>
        <p:xfrm>
          <a:off x="539552" y="1268760"/>
          <a:ext cx="82809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812401"/>
              </p:ext>
            </p:extLst>
          </p:nvPr>
        </p:nvGraphicFramePr>
        <p:xfrm>
          <a:off x="539552" y="1412776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77934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Graphic spid="5" grpId="1">
        <p:bldSub>
          <a:bldChart bld="seriesEl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СВЪРШЕНИ ДЕЛА ПРЕЗ ПЕРИОДА 2015 г. -2017 г.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Ди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425352"/>
              </p:ext>
            </p:extLst>
          </p:nvPr>
        </p:nvGraphicFramePr>
        <p:xfrm>
          <a:off x="395536" y="1268760"/>
          <a:ext cx="828092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3639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chart seriesIdx="4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chart seriesIdx="4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7">
                                            <p:graphicEl>
                                              <a:chart seriesIdx="4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7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7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" dur="500"/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7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2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7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  <p:bldGraphic spid="7" grpId="1">
        <p:bldSub>
          <a:bldChart bld="seriesEl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СВЪРШЕНИ  В ТРИМЕСЕЧЕН СРОК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103087"/>
              </p:ext>
            </p:extLst>
          </p:nvPr>
        </p:nvGraphicFramePr>
        <p:xfrm>
          <a:off x="611560" y="1268760"/>
          <a:ext cx="82809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094103"/>
              </p:ext>
            </p:extLst>
          </p:nvPr>
        </p:nvGraphicFramePr>
        <p:xfrm>
          <a:off x="395536" y="1340768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248382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  <p:bldGraphic spid="7" grpId="1">
        <p:bldSub>
          <a:bldChart bld="seriesEl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ОСТАНАЛИ НЕСВЪРШЕНИ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762230"/>
              </p:ext>
            </p:extLst>
          </p:nvPr>
        </p:nvGraphicFramePr>
        <p:xfrm>
          <a:off x="539552" y="1268760"/>
          <a:ext cx="82809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961024"/>
              </p:ext>
            </p:extLst>
          </p:nvPr>
        </p:nvGraphicFramePr>
        <p:xfrm>
          <a:off x="611560" y="1196752"/>
          <a:ext cx="828092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9848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4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Graphic spid="5" grpId="1">
        <p:bldSub>
          <a:bldChart bld="seriesEl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СРОЧНОСТ ПРИ ИЗГОТВЯНЕ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НА СЪДЕБНИТЕ АКТОВЕ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69832"/>
              </p:ext>
            </p:extLst>
          </p:nvPr>
        </p:nvGraphicFramePr>
        <p:xfrm>
          <a:off x="611560" y="1268760"/>
          <a:ext cx="82809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78733"/>
              </p:ext>
            </p:extLst>
          </p:nvPr>
        </p:nvGraphicFramePr>
        <p:xfrm>
          <a:off x="323528" y="1340768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5349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Graphic spid="5" grpId="1">
        <p:bldSub>
          <a:bldChart bld="seriesEl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НАТОВАРЕНОСТ ПО ЩАТ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534903"/>
              </p:ext>
            </p:extLst>
          </p:nvPr>
        </p:nvGraphicFramePr>
        <p:xfrm>
          <a:off x="611560" y="1268760"/>
          <a:ext cx="82809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133185"/>
              </p:ext>
            </p:extLst>
          </p:nvPr>
        </p:nvGraphicFramePr>
        <p:xfrm>
          <a:off x="251520" y="1196752"/>
          <a:ext cx="83529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867002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  <p:bldGraphic spid="7" grpId="1">
        <p:bldSub>
          <a:bldChart bld="seriesEl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ДЕЙСТВИТЕЛНА НАТОВАРЕНОСТ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10" name="Диагра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912185"/>
              </p:ext>
            </p:extLst>
          </p:nvPr>
        </p:nvGraphicFramePr>
        <p:xfrm>
          <a:off x="467544" y="1196752"/>
          <a:ext cx="82089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7023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0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0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El"/>
        </p:bldSub>
      </p:bldGraphic>
      <p:bldGraphic spid="10" grpId="1">
        <p:bldSub>
          <a:bldChart bld="seriesEl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КАЧЕСТВО НА СЪДЕБНИТЕ АКТОВЕ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1008112"/>
          </a:xfrm>
        </p:spPr>
        <p:txBody>
          <a:bodyPr>
            <a:noAutofit/>
          </a:bodyPr>
          <a:lstStyle/>
          <a:p>
            <a:pPr marL="13716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bg1"/>
                </a:solidFill>
              </a:rPr>
              <a:t>Обжалвани са общо 285 акта.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bg1"/>
                </a:solidFill>
              </a:rPr>
              <a:t>Върнати от обжалване са 227 акта.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bg1"/>
                </a:solidFill>
              </a:rPr>
              <a:t>Потвърдени актове – 159 броя; Изменени актове – 25 броя; Отменени </a:t>
            </a:r>
            <a:r>
              <a:rPr lang="bg-BG" sz="1800" dirty="0">
                <a:solidFill>
                  <a:schemeClr val="bg1"/>
                </a:solidFill>
              </a:rPr>
              <a:t>актове – 43 </a:t>
            </a:r>
            <a:r>
              <a:rPr lang="bg-BG" sz="1800" dirty="0" smtClean="0">
                <a:solidFill>
                  <a:schemeClr val="bg1"/>
                </a:solidFill>
              </a:rPr>
              <a:t>броя</a:t>
            </a:r>
            <a:endParaRPr lang="bg-BG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558408"/>
              </p:ext>
            </p:extLst>
          </p:nvPr>
        </p:nvGraphicFramePr>
        <p:xfrm>
          <a:off x="395536" y="2132856"/>
          <a:ext cx="2664296" cy="432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593521"/>
              </p:ext>
            </p:extLst>
          </p:nvPr>
        </p:nvGraphicFramePr>
        <p:xfrm>
          <a:off x="3491880" y="2060848"/>
          <a:ext cx="26460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83068"/>
              </p:ext>
            </p:extLst>
          </p:nvPr>
        </p:nvGraphicFramePr>
        <p:xfrm>
          <a:off x="6156176" y="1988840"/>
          <a:ext cx="2718048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09581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bg-BG" sz="2500" dirty="0" smtClean="0">
                <a:solidFill>
                  <a:schemeClr val="bg1"/>
                </a:solidFill>
              </a:rPr>
              <a:t>ТЕНДЕНЦИИ В ДЕЙНОСТТА</a:t>
            </a:r>
            <a:br>
              <a:rPr lang="bg-BG" sz="2500" dirty="0" smtClean="0">
                <a:solidFill>
                  <a:schemeClr val="bg1"/>
                </a:solidFill>
              </a:rPr>
            </a:br>
            <a:r>
              <a:rPr lang="bg-BG" sz="2500" dirty="0" smtClean="0">
                <a:solidFill>
                  <a:schemeClr val="bg1"/>
                </a:solidFill>
              </a:rPr>
              <a:t> НА ГРАЖДАНСКО ОТДЕЛЕНИЕ</a:t>
            </a:r>
            <a:endParaRPr lang="bg-BG" sz="2500" dirty="0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Autofit/>
          </a:bodyPr>
          <a:lstStyle/>
          <a:p>
            <a:pPr marL="137160" indent="0" algn="just">
              <a:spcAft>
                <a:spcPts val="0"/>
              </a:spcAft>
              <a:buNone/>
            </a:pPr>
            <a:r>
              <a:rPr lang="bg-BG" sz="2100" dirty="0">
                <a:solidFill>
                  <a:schemeClr val="bg1"/>
                </a:solidFill>
              </a:rPr>
              <a:t>* У</a:t>
            </a:r>
            <a:r>
              <a:rPr lang="bg-BG" sz="2100" dirty="0" smtClean="0">
                <a:solidFill>
                  <a:schemeClr val="bg1"/>
                </a:solidFill>
                <a:ea typeface="Calibri"/>
              </a:rPr>
              <a:t>величение </a:t>
            </a:r>
            <a:r>
              <a:rPr lang="bg-BG" sz="2100" dirty="0">
                <a:solidFill>
                  <a:schemeClr val="bg1"/>
                </a:solidFill>
                <a:ea typeface="Calibri"/>
              </a:rPr>
              <a:t>при постъпленията по всички видове граждански </a:t>
            </a:r>
            <a:r>
              <a:rPr lang="bg-BG" sz="2100" dirty="0" smtClean="0">
                <a:solidFill>
                  <a:schemeClr val="bg1"/>
                </a:solidFill>
                <a:ea typeface="Calibri"/>
              </a:rPr>
              <a:t>дела</a:t>
            </a:r>
            <a:endParaRPr lang="bg-BG" sz="2100" dirty="0">
              <a:solidFill>
                <a:schemeClr val="bg1"/>
              </a:solidFill>
              <a:ea typeface="Times New Roman"/>
            </a:endParaRPr>
          </a:p>
          <a:p>
            <a:pPr marL="137160" indent="0" algn="just">
              <a:spcAft>
                <a:spcPts val="0"/>
              </a:spcAft>
              <a:buNone/>
            </a:pPr>
            <a:r>
              <a:rPr lang="bg-BG" sz="2100" dirty="0" smtClean="0">
                <a:solidFill>
                  <a:schemeClr val="bg1"/>
                </a:solidFill>
                <a:ea typeface="Calibri"/>
              </a:rPr>
              <a:t>* Значително </a:t>
            </a:r>
            <a:r>
              <a:rPr lang="bg-BG" sz="2100" dirty="0">
                <a:solidFill>
                  <a:schemeClr val="bg1"/>
                </a:solidFill>
                <a:ea typeface="Calibri"/>
              </a:rPr>
              <a:t>увеличение </a:t>
            </a:r>
            <a:r>
              <a:rPr lang="bg-BG" sz="2100" dirty="0" smtClean="0">
                <a:solidFill>
                  <a:schemeClr val="bg1"/>
                </a:solidFill>
                <a:ea typeface="Calibri"/>
              </a:rPr>
              <a:t>на дела </a:t>
            </a:r>
            <a:r>
              <a:rPr lang="bg-BG" sz="2100" dirty="0">
                <a:solidFill>
                  <a:schemeClr val="bg1"/>
                </a:solidFill>
                <a:ea typeface="Calibri"/>
              </a:rPr>
              <a:t>по предявени облигационни искове</a:t>
            </a:r>
            <a:endParaRPr lang="bg-BG" sz="2100" dirty="0">
              <a:solidFill>
                <a:schemeClr val="bg1"/>
              </a:solidFill>
              <a:ea typeface="Times New Roman"/>
            </a:endParaRPr>
          </a:p>
          <a:p>
            <a:pPr marL="137160" indent="0" algn="just">
              <a:spcAft>
                <a:spcPts val="0"/>
              </a:spcAft>
              <a:buNone/>
            </a:pPr>
            <a:r>
              <a:rPr lang="bg-BG" sz="2100" dirty="0" smtClean="0">
                <a:solidFill>
                  <a:schemeClr val="bg1"/>
                </a:solidFill>
                <a:ea typeface="Calibri"/>
              </a:rPr>
              <a:t>* Ръст </a:t>
            </a:r>
            <a:r>
              <a:rPr lang="bg-BG" sz="2100" dirty="0">
                <a:solidFill>
                  <a:schemeClr val="bg1"/>
                </a:solidFill>
                <a:ea typeface="Calibri"/>
              </a:rPr>
              <a:t>на исковете за съдебна делба и частните граждански дела.</a:t>
            </a:r>
            <a:endParaRPr lang="bg-BG" sz="2100" dirty="0">
              <a:solidFill>
                <a:schemeClr val="bg1"/>
              </a:solidFill>
              <a:ea typeface="Times New Roman"/>
            </a:endParaRPr>
          </a:p>
          <a:p>
            <a:pPr marL="137160" indent="0" algn="just">
              <a:spcAft>
                <a:spcPts val="0"/>
              </a:spcAft>
              <a:buNone/>
            </a:pPr>
            <a:r>
              <a:rPr lang="bg-BG" sz="2100" dirty="0" smtClean="0">
                <a:solidFill>
                  <a:schemeClr val="bg1"/>
                </a:solidFill>
                <a:ea typeface="Calibri"/>
              </a:rPr>
              <a:t>* Най-много </a:t>
            </a:r>
            <a:r>
              <a:rPr lang="bg-BG" sz="2100" dirty="0">
                <a:solidFill>
                  <a:schemeClr val="bg1"/>
                </a:solidFill>
                <a:ea typeface="Calibri"/>
              </a:rPr>
              <a:t>дела за разглеждане през 2017г.</a:t>
            </a:r>
            <a:endParaRPr lang="bg-BG" sz="2100" dirty="0">
              <a:solidFill>
                <a:schemeClr val="bg1"/>
              </a:solidFill>
              <a:ea typeface="Times New Roman"/>
            </a:endParaRPr>
          </a:p>
          <a:p>
            <a:pPr marL="137160" indent="0" algn="just">
              <a:spcAft>
                <a:spcPts val="0"/>
              </a:spcAft>
              <a:buNone/>
            </a:pPr>
            <a:r>
              <a:rPr lang="bg-BG" sz="2100" dirty="0" smtClean="0">
                <a:solidFill>
                  <a:schemeClr val="bg1"/>
                </a:solidFill>
                <a:ea typeface="Calibri"/>
              </a:rPr>
              <a:t>* По-висока </a:t>
            </a:r>
            <a:r>
              <a:rPr lang="bg-BG" sz="2100" dirty="0">
                <a:solidFill>
                  <a:schemeClr val="bg1"/>
                </a:solidFill>
                <a:ea typeface="Calibri"/>
              </a:rPr>
              <a:t>действителна натовареност през 2017г. </a:t>
            </a:r>
            <a:endParaRPr lang="bg-BG" sz="2100" dirty="0">
              <a:solidFill>
                <a:schemeClr val="bg1"/>
              </a:solidFill>
              <a:ea typeface="Times New Roman"/>
            </a:endParaRPr>
          </a:p>
          <a:p>
            <a:pPr marL="137160" indent="0" algn="just">
              <a:spcAft>
                <a:spcPts val="0"/>
              </a:spcAft>
              <a:buNone/>
            </a:pPr>
            <a:r>
              <a:rPr lang="bg-BG" sz="2100" dirty="0" smtClean="0">
                <a:solidFill>
                  <a:schemeClr val="bg1"/>
                </a:solidFill>
                <a:ea typeface="Calibri"/>
              </a:rPr>
              <a:t>* Своевременно </a:t>
            </a:r>
            <a:r>
              <a:rPr lang="bg-BG" sz="2100" dirty="0">
                <a:solidFill>
                  <a:schemeClr val="bg1"/>
                </a:solidFill>
                <a:ea typeface="Calibri"/>
              </a:rPr>
              <a:t>насрочване, разглеждане и произнасяне по делата</a:t>
            </a:r>
            <a:endParaRPr lang="bg-BG" sz="2100" dirty="0">
              <a:solidFill>
                <a:schemeClr val="bg1"/>
              </a:solidFill>
              <a:ea typeface="Times New Roman"/>
            </a:endParaRPr>
          </a:p>
          <a:p>
            <a:pPr marL="137160" indent="0" algn="just">
              <a:spcAft>
                <a:spcPts val="0"/>
              </a:spcAft>
              <a:buNone/>
            </a:pPr>
            <a:r>
              <a:rPr lang="bg-BG" sz="2100" dirty="0" smtClean="0">
                <a:solidFill>
                  <a:schemeClr val="bg1"/>
                </a:solidFill>
                <a:ea typeface="Calibri"/>
              </a:rPr>
              <a:t>* Приключване </a:t>
            </a:r>
            <a:r>
              <a:rPr lang="bg-BG" sz="2100" dirty="0">
                <a:solidFill>
                  <a:schemeClr val="bg1"/>
                </a:solidFill>
                <a:ea typeface="Calibri"/>
              </a:rPr>
              <a:t>на делата предимно с акт по същество и намаляване на броя на прекратените производства</a:t>
            </a:r>
            <a:endParaRPr lang="bg-BG" sz="2100" dirty="0">
              <a:solidFill>
                <a:schemeClr val="bg1"/>
              </a:solidFill>
              <a:ea typeface="Times New Roman"/>
            </a:endParaRPr>
          </a:p>
          <a:p>
            <a:pPr marL="137160" indent="0" algn="just">
              <a:spcAft>
                <a:spcPts val="0"/>
              </a:spcAft>
              <a:buNone/>
            </a:pPr>
            <a:r>
              <a:rPr lang="bg-BG" sz="2100" dirty="0" smtClean="0">
                <a:solidFill>
                  <a:schemeClr val="bg1"/>
                </a:solidFill>
                <a:ea typeface="Calibri"/>
              </a:rPr>
              <a:t>* Приключени </a:t>
            </a:r>
            <a:r>
              <a:rPr lang="bg-BG" sz="2100" dirty="0">
                <a:solidFill>
                  <a:schemeClr val="bg1"/>
                </a:solidFill>
                <a:ea typeface="Calibri"/>
              </a:rPr>
              <a:t>в 3-месечен срок дела от </a:t>
            </a:r>
            <a:r>
              <a:rPr lang="bg-BG" sz="2100" dirty="0" smtClean="0">
                <a:solidFill>
                  <a:schemeClr val="bg1"/>
                </a:solidFill>
                <a:ea typeface="Calibri"/>
              </a:rPr>
              <a:t>92 %</a:t>
            </a:r>
          </a:p>
          <a:p>
            <a:pPr marL="137160" indent="0" algn="just">
              <a:spcAft>
                <a:spcPts val="0"/>
              </a:spcAft>
              <a:buNone/>
            </a:pPr>
            <a:r>
              <a:rPr lang="bg-BG" sz="2100" dirty="0" smtClean="0">
                <a:solidFill>
                  <a:schemeClr val="bg1"/>
                </a:solidFill>
                <a:ea typeface="Calibri"/>
              </a:rPr>
              <a:t>* Спазване </a:t>
            </a:r>
            <a:r>
              <a:rPr lang="bg-BG" sz="2100" dirty="0">
                <a:solidFill>
                  <a:schemeClr val="bg1"/>
                </a:solidFill>
                <a:ea typeface="Calibri"/>
              </a:rPr>
              <a:t>на сроковете за обявяване на съдебните актове</a:t>
            </a:r>
            <a:endParaRPr lang="bg-BG" sz="2100" dirty="0">
              <a:solidFill>
                <a:schemeClr val="bg1"/>
              </a:solidFill>
              <a:ea typeface="Times New Roman"/>
            </a:endParaRPr>
          </a:p>
          <a:p>
            <a:pPr marL="137160" indent="0" algn="just">
              <a:spcAft>
                <a:spcPts val="0"/>
              </a:spcAft>
              <a:buNone/>
            </a:pPr>
            <a:r>
              <a:rPr lang="bg-BG" sz="2100" dirty="0" smtClean="0">
                <a:solidFill>
                  <a:schemeClr val="bg1"/>
                </a:solidFill>
              </a:rPr>
              <a:t>* </a:t>
            </a:r>
            <a:r>
              <a:rPr lang="bg-BG" sz="2100" dirty="0" smtClean="0">
                <a:solidFill>
                  <a:schemeClr val="bg1"/>
                </a:solidFill>
                <a:ea typeface="Calibri"/>
              </a:rPr>
              <a:t>Липсват </a:t>
            </a:r>
            <a:r>
              <a:rPr lang="bg-BG" sz="2100" dirty="0">
                <a:solidFill>
                  <a:schemeClr val="bg1"/>
                </a:solidFill>
                <a:ea typeface="Calibri"/>
              </a:rPr>
              <a:t>постъпили молби за определяне на срок по чл. 255 от ГПК, не се констатират и дела, които не са разгледани в разумен </a:t>
            </a:r>
            <a:r>
              <a:rPr lang="bg-BG" sz="2100" dirty="0" smtClean="0">
                <a:solidFill>
                  <a:schemeClr val="bg1"/>
                </a:solidFill>
                <a:ea typeface="Calibri"/>
              </a:rPr>
              <a:t>срок</a:t>
            </a:r>
          </a:p>
          <a:p>
            <a:pPr marL="137160" indent="0" algn="just">
              <a:spcAft>
                <a:spcPts val="0"/>
              </a:spcAft>
              <a:buNone/>
            </a:pPr>
            <a:r>
              <a:rPr lang="bg-BG" sz="2100" dirty="0">
                <a:solidFill>
                  <a:schemeClr val="bg1"/>
                </a:solidFill>
              </a:rPr>
              <a:t>* </a:t>
            </a:r>
            <a:r>
              <a:rPr lang="bg-BG" sz="2100" dirty="0" smtClean="0">
                <a:solidFill>
                  <a:schemeClr val="bg1"/>
                </a:solidFill>
              </a:rPr>
              <a:t>По-добри </a:t>
            </a:r>
            <a:r>
              <a:rPr lang="bg-BG" sz="2100" dirty="0">
                <a:solidFill>
                  <a:schemeClr val="bg1"/>
                </a:solidFill>
              </a:rPr>
              <a:t>резултати от обжалването на актовете по гражданските дела през 2017г. </a:t>
            </a:r>
            <a:r>
              <a:rPr lang="bg-BG" sz="2000" dirty="0">
                <a:solidFill>
                  <a:schemeClr val="bg1"/>
                </a:solidFill>
              </a:rPr>
              <a:t>				</a:t>
            </a:r>
            <a:endParaRPr lang="bg-BG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06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bg-BG" sz="2500" dirty="0" smtClean="0">
                <a:solidFill>
                  <a:schemeClr val="bg1"/>
                </a:solidFill>
              </a:rPr>
              <a:t>ТЕНДЕНЦИИ В ДЕЙНОСТТА</a:t>
            </a:r>
            <a:br>
              <a:rPr lang="bg-BG" sz="2500" dirty="0" smtClean="0">
                <a:solidFill>
                  <a:schemeClr val="bg1"/>
                </a:solidFill>
              </a:rPr>
            </a:br>
            <a:r>
              <a:rPr lang="bg-BG" sz="2500" dirty="0" smtClean="0">
                <a:solidFill>
                  <a:schemeClr val="bg1"/>
                </a:solidFill>
              </a:rPr>
              <a:t> НА ГРАЖДАНСКО ОТДЕЛЕНИЕ</a:t>
            </a:r>
            <a:endParaRPr lang="bg-BG" sz="2500" dirty="0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Autofit/>
          </a:bodyPr>
          <a:lstStyle/>
          <a:p>
            <a:r>
              <a:rPr lang="bg-BG" sz="1600" dirty="0">
                <a:solidFill>
                  <a:schemeClr val="bg1"/>
                </a:solidFill>
              </a:rPr>
              <a:t>		</a:t>
            </a:r>
            <a:endParaRPr lang="bg-BG" sz="30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bg-BG" sz="3200" dirty="0">
                <a:solidFill>
                  <a:schemeClr val="bg1"/>
                </a:solidFill>
              </a:rPr>
              <a:t>От всички изложени данни за работата на Гражданско отделение на Районен съд - Добрич, може да се направи извод, че и през 2017г. е запазена тенденцията за постигането на много добри резултати при разглеждането и решаването на граждански дела.</a:t>
            </a:r>
          </a:p>
        </p:txBody>
      </p:sp>
    </p:spTree>
    <p:extLst>
      <p:ext uri="{BB962C8B-B14F-4D97-AF65-F5344CB8AC3E}">
        <p14:creationId xmlns:p14="http://schemas.microsoft.com/office/powerpoint/2010/main" val="1943095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67544" y="5229200"/>
            <a:ext cx="8229600" cy="85152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Граждански и наказателни дела</a:t>
            </a:r>
            <a:endParaRPr lang="bg-BG" dirty="0"/>
          </a:p>
        </p:txBody>
      </p:sp>
      <p:sp>
        <p:nvSpPr>
          <p:cNvPr id="4" name="Заглавие 1"/>
          <p:cNvSpPr txBox="1">
            <a:spLocks/>
          </p:cNvSpPr>
          <p:nvPr/>
        </p:nvSpPr>
        <p:spPr>
          <a:xfrm>
            <a:off x="539552" y="692696"/>
            <a:ext cx="8229600" cy="85152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>
                <a:solidFill>
                  <a:schemeClr val="tx1"/>
                </a:solidFill>
              </a:rPr>
              <a:t>Обобщени данни </a:t>
            </a: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77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95536" y="5517232"/>
            <a:ext cx="8229600" cy="85152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g-BG" dirty="0" smtClean="0"/>
              <a:t>ДЪРЖАВНИ СЪДЕБНИ ИЗПЪЛНИТЕЛИ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2242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НЕСВЪРШЕНИ В НАЧАЛОТО НА ПЕРИОДА ИЗПЪЛНИТЕЛНИ ДЕЛА, ПОСТЪПИЛИ ИЗПЪЛНИТЕЛНИ ДЕЛА И ДЕЛА ЗА РАЗГЛЕЖДАНЕ ЗА ПЕРИОДА 2015</a:t>
            </a:r>
            <a:r>
              <a:rPr lang="bg-BG" sz="2000" dirty="0">
                <a:solidFill>
                  <a:schemeClr val="bg1"/>
                </a:solidFill>
              </a:rPr>
              <a:t>г</a:t>
            </a:r>
            <a:r>
              <a:rPr lang="ru-RU" sz="2000" dirty="0" smtClean="0">
                <a:solidFill>
                  <a:schemeClr val="bg1"/>
                </a:solidFill>
              </a:rPr>
              <a:t>. – 2017г.</a:t>
            </a:r>
            <a:endParaRPr lang="bg-BG" sz="2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081546"/>
              </p:ext>
            </p:extLst>
          </p:nvPr>
        </p:nvGraphicFramePr>
        <p:xfrm>
          <a:off x="395536" y="1484784"/>
          <a:ext cx="8136904" cy="483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Текстово поле 1"/>
          <p:cNvSpPr txBox="1"/>
          <p:nvPr/>
        </p:nvSpPr>
        <p:spPr>
          <a:xfrm>
            <a:off x="1043608" y="631636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chemeClr val="bg1"/>
                </a:solidFill>
              </a:rPr>
              <a:t>Несвършени в началото на периода</a:t>
            </a:r>
            <a:endParaRPr lang="bg-BG" sz="1600" dirty="0">
              <a:solidFill>
                <a:schemeClr val="bg1"/>
              </a:solidFill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4788024" y="631636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chemeClr val="bg1"/>
                </a:solidFill>
              </a:rPr>
              <a:t>Постъпили през годината</a:t>
            </a:r>
            <a:endParaRPr lang="bg-BG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01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СРЕДНОМЕСЕЧНО ПОСТЪПЛЕНИЕ НА ЕДИН ДСИ ПО ЩАТ НА БАЗА 12 МЕСЕЦА</a:t>
            </a:r>
            <a:endParaRPr lang="bg-BG" sz="2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782215"/>
              </p:ext>
            </p:extLst>
          </p:nvPr>
        </p:nvGraphicFramePr>
        <p:xfrm>
          <a:off x="395536" y="1484784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458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Graphic spid="5" grpId="1">
        <p:bldSub>
          <a:bldChart bld="category"/>
        </p:bldSub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СВЪРШЕНИ ДЕЛА ПРЕЗ 2017г.</a:t>
            </a:r>
            <a:br>
              <a:rPr lang="ru-RU" sz="25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bg-BG" sz="2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18968"/>
              </p:ext>
            </p:extLst>
          </p:nvPr>
        </p:nvGraphicFramePr>
        <p:xfrm>
          <a:off x="467544" y="1340768"/>
          <a:ext cx="79928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7837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Graphic spid="5" grpId="1">
        <p:bldSub>
          <a:bldChart bld="category"/>
        </p:bldSub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СВЪРШЕНИ ДЕЛА ПРЕЗ 2017г.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ОСТАНАЛИ НЕСВЪРШЕНИ ДЕЛА В КРАЯ НА 2017г. </a:t>
            </a:r>
            <a:endParaRPr lang="bg-BG" sz="2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02872"/>
              </p:ext>
            </p:extLst>
          </p:nvPr>
        </p:nvGraphicFramePr>
        <p:xfrm>
          <a:off x="395536" y="1412776"/>
          <a:ext cx="8496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5396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Graphic spid="6" grpId="1">
        <p:bldSub>
          <a:bldChart bld="category"/>
        </p:bldSub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ПОДЛЕЖАЩА НА СЪБИРАНЕ СУМА. </a:t>
            </a:r>
            <a:br>
              <a:rPr lang="ru-RU" sz="2500" dirty="0" smtClean="0">
                <a:solidFill>
                  <a:schemeClr val="bg1"/>
                </a:solidFill>
              </a:rPr>
            </a:br>
            <a:r>
              <a:rPr lang="ru-RU" sz="2500" dirty="0" smtClean="0">
                <a:solidFill>
                  <a:schemeClr val="bg1"/>
                </a:solidFill>
              </a:rPr>
              <a:t>СЪБРАНА СУМА. </a:t>
            </a:r>
            <a:br>
              <a:rPr lang="ru-RU" sz="2500" dirty="0" smtClean="0">
                <a:solidFill>
                  <a:schemeClr val="bg1"/>
                </a:solidFill>
              </a:rPr>
            </a:br>
            <a:r>
              <a:rPr lang="ru-RU" sz="2500" dirty="0" smtClean="0">
                <a:solidFill>
                  <a:schemeClr val="bg1"/>
                </a:solidFill>
              </a:rPr>
              <a:t>ОСТАНАЛА НЕСЪБРАНА СУМА В КРАЯ НА ПЕРИОДА.</a:t>
            </a:r>
            <a:endParaRPr lang="bg-BG" sz="2500" dirty="0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500" dirty="0" err="1" smtClean="0">
                <a:solidFill>
                  <a:schemeClr val="bg1"/>
                </a:solidFill>
              </a:rPr>
              <a:t>Подлежащата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на </a:t>
            </a:r>
            <a:r>
              <a:rPr lang="ru-RU" sz="2500" dirty="0" err="1">
                <a:solidFill>
                  <a:schemeClr val="bg1"/>
                </a:solidFill>
              </a:rPr>
              <a:t>събиране</a:t>
            </a:r>
            <a:r>
              <a:rPr lang="ru-RU" sz="2500" dirty="0">
                <a:solidFill>
                  <a:schemeClr val="bg1"/>
                </a:solidFill>
              </a:rPr>
              <a:t> сума </a:t>
            </a:r>
            <a:r>
              <a:rPr lang="ru-RU" sz="2500" dirty="0" err="1">
                <a:solidFill>
                  <a:schemeClr val="bg1"/>
                </a:solidFill>
              </a:rPr>
              <a:t>през</a:t>
            </a:r>
            <a:r>
              <a:rPr lang="ru-RU" sz="2500" dirty="0">
                <a:solidFill>
                  <a:schemeClr val="bg1"/>
                </a:solidFill>
              </a:rPr>
              <a:t> 2017г. е 33 214 707 лева. </a:t>
            </a: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ru-RU" sz="2500" dirty="0" err="1" smtClean="0">
                <a:solidFill>
                  <a:schemeClr val="bg1"/>
                </a:solidFill>
              </a:rPr>
              <a:t>Общата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събрана</a:t>
            </a:r>
            <a:r>
              <a:rPr lang="ru-RU" sz="2500" dirty="0">
                <a:solidFill>
                  <a:schemeClr val="bg1"/>
                </a:solidFill>
              </a:rPr>
              <a:t> сума е 598 947 лева. </a:t>
            </a: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ru-RU" sz="2500" dirty="0" smtClean="0">
                <a:solidFill>
                  <a:schemeClr val="bg1"/>
                </a:solidFill>
              </a:rPr>
              <a:t>Частта </a:t>
            </a:r>
            <a:r>
              <a:rPr lang="ru-RU" sz="2500" dirty="0">
                <a:solidFill>
                  <a:schemeClr val="bg1"/>
                </a:solidFill>
              </a:rPr>
              <a:t>от </a:t>
            </a:r>
            <a:r>
              <a:rPr lang="ru-RU" sz="2500" dirty="0" err="1">
                <a:solidFill>
                  <a:schemeClr val="bg1"/>
                </a:solidFill>
              </a:rPr>
              <a:t>общо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събраната</a:t>
            </a:r>
            <a:r>
              <a:rPr lang="ru-RU" sz="2500" dirty="0">
                <a:solidFill>
                  <a:schemeClr val="bg1"/>
                </a:solidFill>
              </a:rPr>
              <a:t> сума, </a:t>
            </a:r>
            <a:r>
              <a:rPr lang="ru-RU" sz="2500" dirty="0" err="1">
                <a:solidFill>
                  <a:schemeClr val="bg1"/>
                </a:solidFill>
              </a:rPr>
              <a:t>която</a:t>
            </a:r>
            <a:r>
              <a:rPr lang="ru-RU" sz="2500" dirty="0">
                <a:solidFill>
                  <a:schemeClr val="bg1"/>
                </a:solidFill>
              </a:rPr>
              <a:t> е </a:t>
            </a:r>
            <a:r>
              <a:rPr lang="ru-RU" sz="2500" dirty="0" err="1">
                <a:solidFill>
                  <a:schemeClr val="bg1"/>
                </a:solidFill>
              </a:rPr>
              <a:t>платена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доброволно</a:t>
            </a:r>
            <a:r>
              <a:rPr lang="ru-RU" sz="2500" dirty="0">
                <a:solidFill>
                  <a:schemeClr val="bg1"/>
                </a:solidFill>
              </a:rPr>
              <a:t>, е в размер на 10 313 лева. </a:t>
            </a: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ru-RU" sz="2500" dirty="0" err="1" smtClean="0">
                <a:solidFill>
                  <a:schemeClr val="bg1"/>
                </a:solidFill>
              </a:rPr>
              <a:t>Подлежащата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на </a:t>
            </a:r>
            <a:r>
              <a:rPr lang="ru-RU" sz="2500" dirty="0" err="1">
                <a:solidFill>
                  <a:schemeClr val="bg1"/>
                </a:solidFill>
              </a:rPr>
              <a:t>събиране</a:t>
            </a:r>
            <a:r>
              <a:rPr lang="ru-RU" sz="2500" dirty="0">
                <a:solidFill>
                  <a:schemeClr val="bg1"/>
                </a:solidFill>
              </a:rPr>
              <a:t> сума в края на </a:t>
            </a:r>
            <a:r>
              <a:rPr lang="ru-RU" sz="2500" dirty="0" err="1">
                <a:solidFill>
                  <a:schemeClr val="bg1"/>
                </a:solidFill>
              </a:rPr>
              <a:t>отчетния</a:t>
            </a:r>
            <a:r>
              <a:rPr lang="ru-RU" sz="2500" dirty="0">
                <a:solidFill>
                  <a:schemeClr val="bg1"/>
                </a:solidFill>
              </a:rPr>
              <a:t> период </a:t>
            </a:r>
            <a:r>
              <a:rPr lang="ru-RU" sz="2500" dirty="0" err="1">
                <a:solidFill>
                  <a:schemeClr val="bg1"/>
                </a:solidFill>
              </a:rPr>
              <a:t>възлиза</a:t>
            </a:r>
            <a:r>
              <a:rPr lang="ru-RU" sz="2500" dirty="0">
                <a:solidFill>
                  <a:schemeClr val="bg1"/>
                </a:solidFill>
              </a:rPr>
              <a:t> на 16 120 977 лева.</a:t>
            </a:r>
            <a:endParaRPr lang="bg-BG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49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НАТОВАРЕНОСТ НА ДЪРЖАВНИТЕ СЪДЕБНИ ИЗПЪЛНИТЕЛИ</a:t>
            </a:r>
            <a:endParaRPr lang="bg-BG" sz="25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651535"/>
              </p:ext>
            </p:extLst>
          </p:nvPr>
        </p:nvGraphicFramePr>
        <p:xfrm>
          <a:off x="467544" y="1196752"/>
          <a:ext cx="82089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5231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Graphic spid="6" grpId="1">
        <p:bldSub>
          <a:bldChart bld="category"/>
        </p:bldSub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95536" y="5517232"/>
            <a:ext cx="8229600" cy="85152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g-BG" dirty="0" smtClean="0"/>
              <a:t>Съдии по вписванията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720324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ПОСТЪПЛЕНИЕ ЗА ПЕРИОДА 2015 г. – 2017 г.</a:t>
            </a:r>
            <a:endParaRPr lang="bg-BG" sz="2500" dirty="0"/>
          </a:p>
        </p:txBody>
      </p:sp>
      <p:sp>
        <p:nvSpPr>
          <p:cNvPr id="2" name="Правоъгълник 1"/>
          <p:cNvSpPr/>
          <p:nvPr/>
        </p:nvSpPr>
        <p:spPr>
          <a:xfrm>
            <a:off x="683568" y="980728"/>
            <a:ext cx="763284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err="1">
                <a:solidFill>
                  <a:schemeClr val="bg1"/>
                </a:solidFill>
              </a:rPr>
              <a:t>През</a:t>
            </a:r>
            <a:r>
              <a:rPr lang="ru-RU" sz="2500" dirty="0">
                <a:solidFill>
                  <a:schemeClr val="bg1"/>
                </a:solidFill>
              </a:rPr>
              <a:t> 2017г. </a:t>
            </a:r>
            <a:r>
              <a:rPr lang="ru-RU" sz="2500" dirty="0" err="1">
                <a:solidFill>
                  <a:schemeClr val="bg1"/>
                </a:solidFill>
              </a:rPr>
              <a:t>са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регистрирани</a:t>
            </a:r>
            <a:r>
              <a:rPr lang="ru-RU" sz="2500" dirty="0">
                <a:solidFill>
                  <a:schemeClr val="bg1"/>
                </a:solidFill>
              </a:rPr>
              <a:t> 12 303 </a:t>
            </a:r>
            <a:r>
              <a:rPr lang="ru-RU" sz="2500" dirty="0" err="1">
                <a:solidFill>
                  <a:schemeClr val="bg1"/>
                </a:solidFill>
              </a:rPr>
              <a:t>броя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молби</a:t>
            </a:r>
            <a:r>
              <a:rPr lang="ru-RU" sz="2500" dirty="0">
                <a:solidFill>
                  <a:schemeClr val="bg1"/>
                </a:solidFill>
              </a:rPr>
              <a:t> за </a:t>
            </a:r>
            <a:r>
              <a:rPr lang="ru-RU" sz="2500" dirty="0" err="1">
                <a:solidFill>
                  <a:schemeClr val="bg1"/>
                </a:solidFill>
              </a:rPr>
              <a:t>вписване</a:t>
            </a:r>
            <a:r>
              <a:rPr lang="ru-RU" sz="2500" dirty="0">
                <a:solidFill>
                  <a:schemeClr val="bg1"/>
                </a:solidFill>
              </a:rPr>
              <a:t>, </a:t>
            </a:r>
            <a:r>
              <a:rPr lang="ru-RU" sz="2500" dirty="0" err="1">
                <a:solidFill>
                  <a:schemeClr val="bg1"/>
                </a:solidFill>
              </a:rPr>
              <a:t>отбелязване</a:t>
            </a:r>
            <a:r>
              <a:rPr lang="ru-RU" sz="2500" dirty="0">
                <a:solidFill>
                  <a:schemeClr val="bg1"/>
                </a:solidFill>
              </a:rPr>
              <a:t> или </a:t>
            </a:r>
            <a:r>
              <a:rPr lang="ru-RU" sz="2500" dirty="0" err="1">
                <a:solidFill>
                  <a:schemeClr val="bg1"/>
                </a:solidFill>
              </a:rPr>
              <a:t>заличаване</a:t>
            </a:r>
            <a:r>
              <a:rPr lang="ru-RU" sz="25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500" dirty="0" smtClean="0">
                <a:solidFill>
                  <a:schemeClr val="bg1"/>
                </a:solidFill>
              </a:rPr>
              <a:t>По </a:t>
            </a:r>
            <a:r>
              <a:rPr lang="ru-RU" sz="2500" dirty="0">
                <a:solidFill>
                  <a:schemeClr val="bg1"/>
                </a:solidFill>
              </a:rPr>
              <a:t>12 224 </a:t>
            </a:r>
            <a:r>
              <a:rPr lang="ru-RU" sz="2500" dirty="0" err="1">
                <a:solidFill>
                  <a:schemeClr val="bg1"/>
                </a:solidFill>
              </a:rPr>
              <a:t>броя</a:t>
            </a:r>
            <a:r>
              <a:rPr lang="ru-RU" sz="2500" dirty="0">
                <a:solidFill>
                  <a:schemeClr val="bg1"/>
                </a:solidFill>
              </a:rPr>
              <a:t> от </a:t>
            </a:r>
            <a:r>
              <a:rPr lang="ru-RU" sz="2500" dirty="0" err="1">
                <a:solidFill>
                  <a:schemeClr val="bg1"/>
                </a:solidFill>
              </a:rPr>
              <a:t>тях</a:t>
            </a:r>
            <a:r>
              <a:rPr lang="ru-RU" sz="2500" dirty="0">
                <a:solidFill>
                  <a:schemeClr val="bg1"/>
                </a:solidFill>
              </a:rPr>
              <a:t> е </a:t>
            </a:r>
            <a:r>
              <a:rPr lang="ru-RU" sz="2500" dirty="0" err="1">
                <a:solidFill>
                  <a:schemeClr val="bg1"/>
                </a:solidFill>
              </a:rPr>
              <a:t>разпоредено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вписване</a:t>
            </a:r>
            <a:r>
              <a:rPr lang="ru-RU" sz="2500" dirty="0">
                <a:solidFill>
                  <a:schemeClr val="bg1"/>
                </a:solidFill>
              </a:rPr>
              <a:t>, </a:t>
            </a:r>
            <a:r>
              <a:rPr lang="ru-RU" sz="2500" dirty="0" err="1">
                <a:solidFill>
                  <a:schemeClr val="bg1"/>
                </a:solidFill>
              </a:rPr>
              <a:t>постановените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откази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са</a:t>
            </a:r>
            <a:r>
              <a:rPr lang="ru-RU" sz="2500" dirty="0">
                <a:solidFill>
                  <a:schemeClr val="bg1"/>
                </a:solidFill>
              </a:rPr>
              <a:t> 79 </a:t>
            </a:r>
            <a:r>
              <a:rPr lang="ru-RU" sz="2500" dirty="0" err="1">
                <a:solidFill>
                  <a:schemeClr val="bg1"/>
                </a:solidFill>
              </a:rPr>
              <a:t>броя</a:t>
            </a:r>
            <a:r>
              <a:rPr lang="ru-RU" sz="2500" dirty="0">
                <a:solidFill>
                  <a:schemeClr val="bg1"/>
                </a:solidFill>
              </a:rPr>
              <a:t>. </a:t>
            </a:r>
            <a:endParaRPr lang="ru-RU" sz="2500" dirty="0" smtClean="0">
              <a:solidFill>
                <a:schemeClr val="bg1"/>
              </a:solidFill>
            </a:endParaRPr>
          </a:p>
          <a:p>
            <a:pPr algn="just"/>
            <a:r>
              <a:rPr lang="ru-RU" sz="2500" dirty="0" err="1" smtClean="0">
                <a:solidFill>
                  <a:schemeClr val="bg1"/>
                </a:solidFill>
              </a:rPr>
              <a:t>Разпоредено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е </a:t>
            </a:r>
            <a:r>
              <a:rPr lang="ru-RU" sz="2500" dirty="0" err="1">
                <a:solidFill>
                  <a:schemeClr val="bg1"/>
                </a:solidFill>
              </a:rPr>
              <a:t>издаването</a:t>
            </a:r>
            <a:r>
              <a:rPr lang="ru-RU" sz="2500" dirty="0">
                <a:solidFill>
                  <a:schemeClr val="bg1"/>
                </a:solidFill>
              </a:rPr>
              <a:t> на 3 402 удостоверения за </a:t>
            </a:r>
            <a:r>
              <a:rPr lang="ru-RU" sz="2500" dirty="0" err="1">
                <a:solidFill>
                  <a:schemeClr val="bg1"/>
                </a:solidFill>
              </a:rPr>
              <a:t>тежести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върху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имот</a:t>
            </a:r>
            <a:r>
              <a:rPr lang="ru-RU" sz="2500" dirty="0">
                <a:solidFill>
                  <a:schemeClr val="bg1"/>
                </a:solidFill>
              </a:rPr>
              <a:t>, </a:t>
            </a:r>
            <a:r>
              <a:rPr lang="ru-RU" sz="2500" dirty="0" err="1">
                <a:solidFill>
                  <a:schemeClr val="bg1"/>
                </a:solidFill>
              </a:rPr>
              <a:t>извършването</a:t>
            </a:r>
            <a:r>
              <a:rPr lang="ru-RU" sz="2500" dirty="0">
                <a:solidFill>
                  <a:schemeClr val="bg1"/>
                </a:solidFill>
              </a:rPr>
              <a:t> на 8 828 справки за </a:t>
            </a:r>
            <a:r>
              <a:rPr lang="ru-RU" sz="2500" dirty="0" err="1" smtClean="0">
                <a:solidFill>
                  <a:schemeClr val="bg1"/>
                </a:solidFill>
              </a:rPr>
              <a:t>вписванията</a:t>
            </a:r>
            <a:r>
              <a:rPr lang="ru-RU" sz="2500" dirty="0" smtClean="0">
                <a:solidFill>
                  <a:schemeClr val="bg1"/>
                </a:solidFill>
              </a:rPr>
              <a:t>, </a:t>
            </a:r>
            <a:r>
              <a:rPr lang="ru-RU" sz="2500" dirty="0" err="1" smtClean="0">
                <a:solidFill>
                  <a:schemeClr val="bg1"/>
                </a:solidFill>
              </a:rPr>
              <a:t>отбелязванията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и </a:t>
            </a:r>
            <a:r>
              <a:rPr lang="ru-RU" sz="2500" dirty="0" err="1">
                <a:solidFill>
                  <a:schemeClr val="bg1"/>
                </a:solidFill>
              </a:rPr>
              <a:t>заличаванията</a:t>
            </a:r>
            <a:r>
              <a:rPr lang="ru-RU" sz="2500" dirty="0">
                <a:solidFill>
                  <a:schemeClr val="bg1"/>
                </a:solidFill>
              </a:rPr>
              <a:t> по </a:t>
            </a:r>
            <a:r>
              <a:rPr lang="ru-RU" sz="2500" dirty="0" err="1">
                <a:solidFill>
                  <a:schemeClr val="bg1"/>
                </a:solidFill>
              </a:rPr>
              <a:t>партидите</a:t>
            </a:r>
            <a:r>
              <a:rPr lang="ru-RU" sz="2500" dirty="0">
                <a:solidFill>
                  <a:schemeClr val="bg1"/>
                </a:solidFill>
              </a:rPr>
              <a:t> на </a:t>
            </a:r>
            <a:r>
              <a:rPr lang="ru-RU" sz="2500" dirty="0" err="1">
                <a:solidFill>
                  <a:schemeClr val="bg1"/>
                </a:solidFill>
              </a:rPr>
              <a:t>лицата</a:t>
            </a:r>
            <a:r>
              <a:rPr lang="ru-RU" sz="25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500" dirty="0" err="1" smtClean="0">
                <a:solidFill>
                  <a:schemeClr val="bg1"/>
                </a:solidFill>
              </a:rPr>
              <a:t>Събраните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такси по Закона за </a:t>
            </a:r>
            <a:r>
              <a:rPr lang="ru-RU" sz="2500" dirty="0" err="1">
                <a:solidFill>
                  <a:schemeClr val="bg1"/>
                </a:solidFill>
              </a:rPr>
              <a:t>държавните</a:t>
            </a:r>
            <a:r>
              <a:rPr lang="ru-RU" sz="2500" dirty="0">
                <a:solidFill>
                  <a:schemeClr val="bg1"/>
                </a:solidFill>
              </a:rPr>
              <a:t> такси и </a:t>
            </a:r>
            <a:r>
              <a:rPr lang="ru-RU" sz="2500" dirty="0" err="1">
                <a:solidFill>
                  <a:schemeClr val="bg1"/>
                </a:solidFill>
              </a:rPr>
              <a:t>Тарифите</a:t>
            </a:r>
            <a:r>
              <a:rPr lang="ru-RU" sz="2500" dirty="0">
                <a:solidFill>
                  <a:schemeClr val="bg1"/>
                </a:solidFill>
              </a:rPr>
              <a:t>, </a:t>
            </a:r>
            <a:r>
              <a:rPr lang="ru-RU" sz="2500" dirty="0" err="1">
                <a:solidFill>
                  <a:schemeClr val="bg1"/>
                </a:solidFill>
              </a:rPr>
              <a:t>предвиждащи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заплащане</a:t>
            </a:r>
            <a:r>
              <a:rPr lang="ru-RU" sz="2500" dirty="0">
                <a:solidFill>
                  <a:schemeClr val="bg1"/>
                </a:solidFill>
              </a:rPr>
              <a:t> на такси за </a:t>
            </a:r>
            <a:r>
              <a:rPr lang="ru-RU" sz="2500" dirty="0" err="1">
                <a:solidFill>
                  <a:schemeClr val="bg1"/>
                </a:solidFill>
              </a:rPr>
              <a:t>вписвания</a:t>
            </a:r>
            <a:r>
              <a:rPr lang="ru-RU" sz="2500" dirty="0">
                <a:solidFill>
                  <a:schemeClr val="bg1"/>
                </a:solidFill>
              </a:rPr>
              <a:t>, </a:t>
            </a:r>
            <a:r>
              <a:rPr lang="ru-RU" sz="2500" dirty="0" err="1">
                <a:solidFill>
                  <a:schemeClr val="bg1"/>
                </a:solidFill>
              </a:rPr>
              <a:t>са</a:t>
            </a:r>
            <a:r>
              <a:rPr lang="ru-RU" sz="2500" dirty="0">
                <a:solidFill>
                  <a:schemeClr val="bg1"/>
                </a:solidFill>
              </a:rPr>
              <a:t> 382 112 лева.</a:t>
            </a:r>
          </a:p>
          <a:p>
            <a:pPr algn="just"/>
            <a:r>
              <a:rPr lang="ru-RU" sz="2500" dirty="0" err="1" smtClean="0">
                <a:solidFill>
                  <a:schemeClr val="bg1"/>
                </a:solidFill>
              </a:rPr>
              <a:t>През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2017г. е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разпоредено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създаването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на 5 599 нови </a:t>
            </a:r>
            <a:r>
              <a:rPr lang="ru-RU" sz="2500" dirty="0" err="1" smtClean="0">
                <a:solidFill>
                  <a:schemeClr val="bg1"/>
                </a:solidFill>
              </a:rPr>
              <a:t>партиди</a:t>
            </a:r>
            <a:r>
              <a:rPr lang="ru-RU" sz="2500" dirty="0" smtClean="0">
                <a:solidFill>
                  <a:schemeClr val="bg1"/>
                </a:solidFill>
              </a:rPr>
              <a:t> и </a:t>
            </a:r>
            <a:r>
              <a:rPr lang="ru-RU" sz="2500" dirty="0" err="1" smtClean="0">
                <a:solidFill>
                  <a:schemeClr val="bg1"/>
                </a:solidFill>
              </a:rPr>
              <a:t>попълване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на информация </a:t>
            </a:r>
            <a:r>
              <a:rPr lang="ru-RU" sz="2500" dirty="0" err="1">
                <a:solidFill>
                  <a:schemeClr val="bg1"/>
                </a:solidFill>
              </a:rPr>
              <a:t>във</a:t>
            </a:r>
            <a:r>
              <a:rPr lang="ru-RU" sz="2500" dirty="0">
                <a:solidFill>
                  <a:schemeClr val="bg1"/>
                </a:solidFill>
              </a:rPr>
              <a:t> вече </a:t>
            </a:r>
            <a:r>
              <a:rPr lang="ru-RU" sz="2500" dirty="0" err="1">
                <a:solidFill>
                  <a:schemeClr val="bg1"/>
                </a:solidFill>
              </a:rPr>
              <a:t>създадените</a:t>
            </a:r>
            <a:r>
              <a:rPr lang="ru-RU" sz="2500" dirty="0">
                <a:solidFill>
                  <a:schemeClr val="bg1"/>
                </a:solidFill>
              </a:rPr>
              <a:t> 129 462 </a:t>
            </a:r>
            <a:r>
              <a:rPr lang="ru-RU" sz="2500" dirty="0" err="1">
                <a:solidFill>
                  <a:schemeClr val="bg1"/>
                </a:solidFill>
              </a:rPr>
              <a:t>партиди</a:t>
            </a:r>
            <a:r>
              <a:rPr lang="ru-RU" sz="2500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502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НАТОВАРЕНОСТ </a:t>
            </a:r>
            <a:br>
              <a:rPr lang="ru-RU" sz="2500" dirty="0" smtClean="0">
                <a:solidFill>
                  <a:schemeClr val="bg1"/>
                </a:solidFill>
              </a:rPr>
            </a:br>
            <a:r>
              <a:rPr lang="ru-RU" sz="2500" dirty="0" smtClean="0">
                <a:solidFill>
                  <a:schemeClr val="bg1"/>
                </a:solidFill>
              </a:rPr>
              <a:t>НА СЪДИИТЕ ПО ВПИСВАНИЯТА</a:t>
            </a:r>
            <a:endParaRPr lang="bg-BG" sz="25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632296"/>
              </p:ext>
            </p:extLst>
          </p:nvPr>
        </p:nvGraphicFramePr>
        <p:xfrm>
          <a:off x="1043608" y="1628800"/>
          <a:ext cx="734481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1960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Graphic spid="5" grpId="1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66024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ПОСТЪПИЛИ ДЕЛА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092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"/>
        </p:bldSub>
      </p:bldGraphic>
      <p:bldGraphic spid="2" grpId="1" uiExpand="1">
        <p:bldSub>
          <a:bldChart bld="category"/>
        </p:bldSub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596408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bg-BG" sz="4000" dirty="0" smtClean="0"/>
              <a:t>Бюро за съдимост</a:t>
            </a:r>
            <a:br>
              <a:rPr lang="bg-BG" sz="4000" dirty="0" smtClean="0"/>
            </a:br>
            <a:r>
              <a:rPr lang="bg-BG" sz="4000" dirty="0" smtClean="0"/>
              <a:t/>
            </a:r>
            <a:br>
              <a:rPr lang="bg-BG" sz="4000" dirty="0" smtClean="0"/>
            </a:br>
            <a:r>
              <a:rPr lang="bg-BG" sz="4000" dirty="0" smtClean="0"/>
              <a:t>съдебна администрация</a:t>
            </a:r>
            <a:br>
              <a:rPr lang="bg-BG" sz="4000" dirty="0" smtClean="0"/>
            </a:br>
            <a:r>
              <a:rPr lang="bg-BG" sz="4000" dirty="0" smtClean="0"/>
              <a:t> </a:t>
            </a:r>
            <a:br>
              <a:rPr lang="bg-BG" sz="4000" dirty="0" smtClean="0"/>
            </a:br>
            <a:r>
              <a:rPr lang="bg-BG" sz="4000" dirty="0" smtClean="0"/>
              <a:t>материална и финансова обезпеченост</a:t>
            </a:r>
            <a:br>
              <a:rPr lang="bg-BG" sz="4000" dirty="0" smtClean="0"/>
            </a:br>
            <a:r>
              <a:rPr lang="bg-BG" sz="4000" dirty="0" smtClean="0"/>
              <a:t/>
            </a:r>
            <a:br>
              <a:rPr lang="bg-BG" sz="4000" dirty="0" smtClean="0"/>
            </a:br>
            <a:r>
              <a:rPr lang="bg-BG" sz="3800" dirty="0" smtClean="0"/>
              <a:t>техническО информационно осигуряване</a:t>
            </a:r>
            <a:endParaRPr lang="bg-BG" sz="3800" dirty="0"/>
          </a:p>
        </p:txBody>
      </p:sp>
    </p:spTree>
    <p:extLst>
      <p:ext uri="{BB962C8B-B14F-4D97-AF65-F5344CB8AC3E}">
        <p14:creationId xmlns:p14="http://schemas.microsoft.com/office/powerpoint/2010/main" val="15799622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bg-BG" sz="2500" dirty="0">
                <a:solidFill>
                  <a:schemeClr val="bg1"/>
                </a:solidFill>
              </a:rPr>
              <a:t>ОТЧЕТ-АНАЛИЗ ПО ИЗПЪЛНЕНИЕ НА КОМУНИКАЦИОННАТА СТРАТЕГИЯ</a:t>
            </a:r>
          </a:p>
        </p:txBody>
      </p:sp>
      <p:sp>
        <p:nvSpPr>
          <p:cNvPr id="2" name="Правоъгълник 1"/>
          <p:cNvSpPr/>
          <p:nvPr/>
        </p:nvSpPr>
        <p:spPr>
          <a:xfrm>
            <a:off x="611560" y="1305342"/>
            <a:ext cx="784887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err="1">
                <a:solidFill>
                  <a:schemeClr val="bg1"/>
                </a:solidFill>
              </a:rPr>
              <a:t>Дейностите</a:t>
            </a:r>
            <a:r>
              <a:rPr lang="ru-RU" sz="2500" dirty="0">
                <a:solidFill>
                  <a:schemeClr val="bg1"/>
                </a:solidFill>
              </a:rPr>
              <a:t> на </a:t>
            </a:r>
            <a:r>
              <a:rPr lang="ru-RU" sz="2500" dirty="0" err="1">
                <a:solidFill>
                  <a:schemeClr val="bg1"/>
                </a:solidFill>
              </a:rPr>
              <a:t>Районен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съд</a:t>
            </a:r>
            <a:r>
              <a:rPr lang="ru-RU" sz="2500" dirty="0">
                <a:solidFill>
                  <a:schemeClr val="bg1"/>
                </a:solidFill>
              </a:rPr>
              <a:t> – </a:t>
            </a:r>
            <a:r>
              <a:rPr lang="ru-RU" sz="2500" dirty="0" err="1">
                <a:solidFill>
                  <a:schemeClr val="bg1"/>
                </a:solidFill>
              </a:rPr>
              <a:t>Добрич</a:t>
            </a:r>
            <a:r>
              <a:rPr lang="ru-RU" sz="2500" dirty="0">
                <a:solidFill>
                  <a:schemeClr val="bg1"/>
                </a:solidFill>
              </a:rPr>
              <a:t>, </a:t>
            </a:r>
            <a:r>
              <a:rPr lang="ru-RU" sz="2500" dirty="0" err="1">
                <a:solidFill>
                  <a:schemeClr val="bg1"/>
                </a:solidFill>
              </a:rPr>
              <a:t>насочени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към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изпълнението</a:t>
            </a:r>
            <a:r>
              <a:rPr lang="ru-RU" sz="2500" dirty="0">
                <a:solidFill>
                  <a:schemeClr val="bg1"/>
                </a:solidFill>
              </a:rPr>
              <a:t> на </a:t>
            </a:r>
            <a:r>
              <a:rPr lang="ru-RU" sz="2500" dirty="0" err="1">
                <a:solidFill>
                  <a:schemeClr val="bg1"/>
                </a:solidFill>
              </a:rPr>
              <a:t>приоритетите</a:t>
            </a:r>
            <a:r>
              <a:rPr lang="ru-RU" sz="2500" dirty="0">
                <a:solidFill>
                  <a:schemeClr val="bg1"/>
                </a:solidFill>
              </a:rPr>
              <a:t> на </a:t>
            </a:r>
            <a:r>
              <a:rPr lang="ru-RU" sz="2500" dirty="0" err="1">
                <a:solidFill>
                  <a:schemeClr val="bg1"/>
                </a:solidFill>
              </a:rPr>
              <a:t>Комуникационната</a:t>
            </a:r>
            <a:r>
              <a:rPr lang="ru-RU" sz="2500" dirty="0">
                <a:solidFill>
                  <a:schemeClr val="bg1"/>
                </a:solidFill>
              </a:rPr>
              <a:t> стратегия, </a:t>
            </a:r>
            <a:r>
              <a:rPr lang="ru-RU" sz="2500" dirty="0" err="1">
                <a:solidFill>
                  <a:schemeClr val="bg1"/>
                </a:solidFill>
              </a:rPr>
              <a:t>могат</a:t>
            </a:r>
            <a:r>
              <a:rPr lang="ru-RU" sz="2500" dirty="0">
                <a:solidFill>
                  <a:schemeClr val="bg1"/>
                </a:solidFill>
              </a:rPr>
              <a:t> да се </a:t>
            </a:r>
            <a:r>
              <a:rPr lang="ru-RU" sz="2500" dirty="0" err="1">
                <a:solidFill>
                  <a:schemeClr val="bg1"/>
                </a:solidFill>
              </a:rPr>
              <a:t>обобщят</a:t>
            </a:r>
            <a:r>
              <a:rPr lang="ru-RU" sz="2500" dirty="0">
                <a:solidFill>
                  <a:schemeClr val="bg1"/>
                </a:solidFill>
              </a:rPr>
              <a:t> чрез </a:t>
            </a:r>
            <a:r>
              <a:rPr lang="ru-RU" sz="2500" dirty="0" err="1">
                <a:solidFill>
                  <a:schemeClr val="bg1"/>
                </a:solidFill>
              </a:rPr>
              <a:t>отчитане</a:t>
            </a:r>
            <a:r>
              <a:rPr lang="ru-RU" sz="2500" dirty="0">
                <a:solidFill>
                  <a:schemeClr val="bg1"/>
                </a:solidFill>
              </a:rPr>
              <a:t> на </a:t>
            </a:r>
            <a:r>
              <a:rPr lang="ru-RU" sz="2500" dirty="0" err="1">
                <a:solidFill>
                  <a:schemeClr val="bg1"/>
                </a:solidFill>
              </a:rPr>
              <a:t>следните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индикатори</a:t>
            </a:r>
            <a:r>
              <a:rPr lang="ru-RU" sz="25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500" dirty="0" err="1" smtClean="0">
                <a:solidFill>
                  <a:schemeClr val="bg1"/>
                </a:solidFill>
              </a:rPr>
              <a:t>Обслужени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запитвания</a:t>
            </a:r>
            <a:r>
              <a:rPr lang="ru-RU" sz="2500" dirty="0">
                <a:solidFill>
                  <a:schemeClr val="bg1"/>
                </a:solidFill>
              </a:rPr>
              <a:t> по Закона за </a:t>
            </a:r>
            <a:r>
              <a:rPr lang="ru-RU" sz="2500" dirty="0" err="1">
                <a:solidFill>
                  <a:schemeClr val="bg1"/>
                </a:solidFill>
              </a:rPr>
              <a:t>достъп</a:t>
            </a:r>
            <a:r>
              <a:rPr lang="ru-RU" sz="2500" dirty="0">
                <a:solidFill>
                  <a:schemeClr val="bg1"/>
                </a:solidFill>
              </a:rPr>
              <a:t> до </a:t>
            </a:r>
            <a:r>
              <a:rPr lang="ru-RU" sz="2500" dirty="0" err="1">
                <a:solidFill>
                  <a:schemeClr val="bg1"/>
                </a:solidFill>
              </a:rPr>
              <a:t>обществената</a:t>
            </a:r>
            <a:r>
              <a:rPr lang="ru-RU" sz="2500" dirty="0">
                <a:solidFill>
                  <a:schemeClr val="bg1"/>
                </a:solidFill>
              </a:rPr>
              <a:t> информация; </a:t>
            </a:r>
            <a:endParaRPr lang="ru-RU" sz="25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sz="2500" dirty="0" err="1" smtClean="0">
                <a:solidFill>
                  <a:schemeClr val="bg1"/>
                </a:solidFill>
              </a:rPr>
              <a:t>Проведени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обучения за </a:t>
            </a:r>
            <a:r>
              <a:rPr lang="ru-RU" sz="2500" dirty="0" err="1">
                <a:solidFill>
                  <a:schemeClr val="bg1"/>
                </a:solidFill>
              </a:rPr>
              <a:t>повишаване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квалификацията</a:t>
            </a:r>
            <a:r>
              <a:rPr lang="ru-RU" sz="2500" dirty="0">
                <a:solidFill>
                  <a:schemeClr val="bg1"/>
                </a:solidFill>
              </a:rPr>
              <a:t>, </a:t>
            </a:r>
            <a:r>
              <a:rPr lang="ru-RU" sz="2500" dirty="0" err="1">
                <a:solidFill>
                  <a:schemeClr val="bg1"/>
                </a:solidFill>
              </a:rPr>
              <a:t>свързана</a:t>
            </a:r>
            <a:r>
              <a:rPr lang="ru-RU" sz="2500" dirty="0">
                <a:solidFill>
                  <a:schemeClr val="bg1"/>
                </a:solidFill>
              </a:rPr>
              <a:t> с </a:t>
            </a:r>
            <a:r>
              <a:rPr lang="ru-RU" sz="2500" dirty="0" err="1">
                <a:solidFill>
                  <a:schemeClr val="bg1"/>
                </a:solidFill>
              </a:rPr>
              <a:t>вътрешната</a:t>
            </a:r>
            <a:r>
              <a:rPr lang="ru-RU" sz="2500" dirty="0">
                <a:solidFill>
                  <a:schemeClr val="bg1"/>
                </a:solidFill>
              </a:rPr>
              <a:t> и </a:t>
            </a:r>
            <a:r>
              <a:rPr lang="ru-RU" sz="2500" dirty="0" err="1">
                <a:solidFill>
                  <a:schemeClr val="bg1"/>
                </a:solidFill>
              </a:rPr>
              <a:t>външните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smtClean="0">
                <a:solidFill>
                  <a:schemeClr val="bg1"/>
                </a:solidFill>
              </a:rPr>
              <a:t>публики;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500" dirty="0" err="1" smtClean="0">
                <a:solidFill>
                  <a:schemeClr val="bg1"/>
                </a:solidFill>
              </a:rPr>
              <a:t>Вътрешни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информационни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бюлетини</a:t>
            </a:r>
            <a:r>
              <a:rPr lang="ru-RU" sz="2500" dirty="0">
                <a:solidFill>
                  <a:schemeClr val="bg1"/>
                </a:solidFill>
              </a:rPr>
              <a:t> в </a:t>
            </a:r>
            <a:r>
              <a:rPr lang="ru-RU" sz="2500" dirty="0" err="1">
                <a:solidFill>
                  <a:schemeClr val="bg1"/>
                </a:solidFill>
              </a:rPr>
              <a:t>рамките</a:t>
            </a:r>
            <a:r>
              <a:rPr lang="ru-RU" sz="2500" dirty="0">
                <a:solidFill>
                  <a:schemeClr val="bg1"/>
                </a:solidFill>
              </a:rPr>
              <a:t> на органа на </a:t>
            </a:r>
            <a:r>
              <a:rPr lang="ru-RU" sz="2500" dirty="0" err="1">
                <a:solidFill>
                  <a:schemeClr val="bg1"/>
                </a:solidFill>
              </a:rPr>
              <a:t>съдебната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власт</a:t>
            </a:r>
            <a:r>
              <a:rPr lang="ru-RU" sz="2500" dirty="0">
                <a:solidFill>
                  <a:schemeClr val="bg1"/>
                </a:solidFill>
              </a:rPr>
              <a:t>; </a:t>
            </a:r>
            <a:endParaRPr lang="ru-RU" sz="25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sz="2500" dirty="0" err="1" smtClean="0">
                <a:solidFill>
                  <a:schemeClr val="bg1"/>
                </a:solidFill>
              </a:rPr>
              <a:t>Събития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и </a:t>
            </a:r>
            <a:r>
              <a:rPr lang="ru-RU" sz="2500" dirty="0" err="1">
                <a:solidFill>
                  <a:schemeClr val="bg1"/>
                </a:solidFill>
              </a:rPr>
              <a:t>инициативи</a:t>
            </a:r>
            <a:r>
              <a:rPr lang="ru-RU" sz="2500" dirty="0">
                <a:solidFill>
                  <a:schemeClr val="bg1"/>
                </a:solidFill>
              </a:rPr>
              <a:t>, </a:t>
            </a:r>
            <a:r>
              <a:rPr lang="ru-RU" sz="2500" dirty="0" err="1">
                <a:solidFill>
                  <a:schemeClr val="bg1"/>
                </a:solidFill>
              </a:rPr>
              <a:t>насочени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към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гражданите</a:t>
            </a:r>
            <a:r>
              <a:rPr lang="ru-RU" sz="2500" dirty="0" smtClean="0">
                <a:solidFill>
                  <a:schemeClr val="bg1"/>
                </a:solidFill>
              </a:rPr>
              <a:t>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500" dirty="0" err="1" smtClean="0">
                <a:solidFill>
                  <a:schemeClr val="bg1"/>
                </a:solidFill>
              </a:rPr>
              <a:t>Информационни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кампании, </a:t>
            </a:r>
            <a:r>
              <a:rPr lang="ru-RU" sz="2500" dirty="0" err="1">
                <a:solidFill>
                  <a:schemeClr val="bg1"/>
                </a:solidFill>
              </a:rPr>
              <a:t>насочени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към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повишаване</a:t>
            </a:r>
            <a:r>
              <a:rPr lang="ru-RU" sz="2500" dirty="0">
                <a:solidFill>
                  <a:schemeClr val="bg1"/>
                </a:solidFill>
              </a:rPr>
              <a:t> на </a:t>
            </a:r>
            <a:r>
              <a:rPr lang="ru-RU" sz="2500" dirty="0" err="1">
                <a:solidFill>
                  <a:schemeClr val="bg1"/>
                </a:solidFill>
              </a:rPr>
              <a:t>осведомеността</a:t>
            </a:r>
            <a:r>
              <a:rPr lang="ru-RU" sz="2500" dirty="0">
                <a:solidFill>
                  <a:schemeClr val="bg1"/>
                </a:solidFill>
              </a:rPr>
              <a:t> и </a:t>
            </a:r>
            <a:r>
              <a:rPr lang="ru-RU" sz="2500" dirty="0" err="1">
                <a:solidFill>
                  <a:schemeClr val="bg1"/>
                </a:solidFill>
              </a:rPr>
              <a:t>правната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култура</a:t>
            </a:r>
            <a:r>
              <a:rPr lang="ru-RU" sz="2500" dirty="0">
                <a:solidFill>
                  <a:schemeClr val="bg1"/>
                </a:solidFill>
              </a:rPr>
              <a:t>.</a:t>
            </a:r>
            <a:endParaRPr lang="bg-BG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72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БЛАГОДАРЯ НА ВСИЧКИ СЪДИИ, </a:t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err="1" smtClean="0">
                <a:solidFill>
                  <a:schemeClr val="bg1"/>
                </a:solidFill>
              </a:rPr>
              <a:t>СЪДИИ</a:t>
            </a:r>
            <a:r>
              <a:rPr lang="bg-BG" sz="3000" dirty="0" smtClean="0">
                <a:solidFill>
                  <a:schemeClr val="bg1"/>
                </a:solidFill>
              </a:rPr>
              <a:t> ПО ВПИСВАНИЯТА,</a:t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smtClean="0">
                <a:solidFill>
                  <a:schemeClr val="bg1"/>
                </a:solidFill>
              </a:rPr>
              <a:t>ДЪРЖАВНИ СЪДЕБНИ ИЗПЪЛНИТЕЛИ</a:t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smtClean="0">
                <a:solidFill>
                  <a:schemeClr val="bg1"/>
                </a:solidFill>
              </a:rPr>
              <a:t>И СЪДЕБНИ СЛУЖИТЕЛИ ОТ РАЙОНЕН СЪД – ДОБРИЧ </a:t>
            </a:r>
            <a:r>
              <a:rPr lang="bg-BG" sz="3000" dirty="0">
                <a:solidFill>
                  <a:schemeClr val="bg1"/>
                </a:solidFill>
              </a:rPr>
              <a:t>ЗА</a:t>
            </a:r>
            <a:r>
              <a:rPr lang="bg-BG" sz="3000" dirty="0" smtClean="0">
                <a:solidFill>
                  <a:schemeClr val="bg1"/>
                </a:solidFill>
              </a:rPr>
              <a:t/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smtClean="0">
                <a:solidFill>
                  <a:schemeClr val="bg1"/>
                </a:solidFill>
              </a:rPr>
              <a:t> УСИЛИЯТА, УСЪРДИЕТО И ОТГОВОРНОСТТА, КОИТО ДОВЕДОХА ДО ОТЧЕТЕНИТЕ В ДОКЛАДА РЕЗУЛТАТИ .</a:t>
            </a:r>
            <a:endParaRPr lang="bg-BG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75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40224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ПОСТЪПИЛИ ДЕЛА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018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Graphic spid="2" grpId="1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36686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СРЕДНОМЕСЕЧНО ПОСТЪПЛЕНИЕ НА ЕДИН СЪДИЯ ПО ЩАТ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4139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Graphic spid="2" grpId="1">
        <p:bldSub>
          <a:bldChart bld="category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1597</TotalTime>
  <Words>1411</Words>
  <Application>Microsoft Office PowerPoint</Application>
  <PresentationFormat>Презентация на цял екран (4:3)</PresentationFormat>
  <Paragraphs>378</Paragraphs>
  <Slides>72</Slides>
  <Notes>62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72</vt:i4>
      </vt:variant>
    </vt:vector>
  </HeadingPairs>
  <TitlesOfParts>
    <vt:vector size="74" baseType="lpstr">
      <vt:lpstr>Връх</vt:lpstr>
      <vt:lpstr>1_Връх</vt:lpstr>
      <vt:lpstr>Годишен доклад</vt:lpstr>
      <vt:lpstr>Кадрова обезпеченост</vt:lpstr>
      <vt:lpstr>В НАКАЗАТЕЛНО ОТДЕЛЕНИЕ през 2017 г. работиха следните съдии:</vt:lpstr>
      <vt:lpstr>В ГРАЖДАНСКО ОТДЕЛЕНИЕ през 2017 г. работиха следните съдии:</vt:lpstr>
      <vt:lpstr>ДЪРЖАВНИ СЪДЕБНИ ИЗПЪЛНИТЕЛИ И СЪДИИ ПО ВПИСВАНИЯТА:</vt:lpstr>
      <vt:lpstr>Граждански и наказателни дела</vt:lpstr>
      <vt:lpstr>ПОСТЪПИЛИ ДЕЛА</vt:lpstr>
      <vt:lpstr>ПОСТЪПИЛИ ДЕЛА</vt:lpstr>
      <vt:lpstr>СРЕДНОМЕСЕЧНО ПОСТЪПЛЕНИЕ НА ЕДИН СЪДИЯ ПО ЩАТ</vt:lpstr>
      <vt:lpstr>СРЕДНОМЕСЕЧНО ПОСТЪПЛЕНИЕ НА ЕДИН СЪДИЯ</vt:lpstr>
      <vt:lpstr>ДЕЛА ЗА РАЗГЛЕЖДАНЕ</vt:lpstr>
      <vt:lpstr>ДЕЛА ЗА РАЗГЛЕЖДАНЕ ПРЕЗ 2017 г.</vt:lpstr>
      <vt:lpstr>СВЪРШЕНИ ДЕЛА</vt:lpstr>
      <vt:lpstr>СВЪРШЕНИ ДЕЛА ПРЕЗ 2017 г.</vt:lpstr>
      <vt:lpstr>НЕСВЪРШЕНИ ДЕЛА  В КРАЯ НА ПЕРИОДА</vt:lpstr>
      <vt:lpstr>СРОЧНОСТ НА ПРАВОРАЗДАВАТЕЛНАТА ДЕЙНОСТ ПРИКЛЮЧЕНИ В 3-МЕСЕЧЕН СРОК ДЕЛА</vt:lpstr>
      <vt:lpstr>СРОЧНОСТ НА ПРАВОРАЗДАВАТЕЛНАТА ДЕЙНОСТ ПОСТАНОВЕНИ В ЕДНОМЕСЕЧЕН СРОК  СЪДЕБНИ АКТОВЕ</vt:lpstr>
      <vt:lpstr>КАЧЕСТВО НА СЪДЕБНИТЕ АКТОВЕ БРОЙ ОБЖАЛВАНИ ДЕЛА</vt:lpstr>
      <vt:lpstr>КАЧЕСТВО НА СЪДЕБНИТЕ АКТОВЕ ВЪРНАТИ ОТ ОБЖАЛВАНЕ ДЕЛА ПРЕЗ 2017 г.</vt:lpstr>
      <vt:lpstr>КАЧЕСТВО НА СЪДЕБНИТЕ АКТОВЕ ПО ПОКАЗАТЕЛИ </vt:lpstr>
      <vt:lpstr>НАТОВАРЕНОСТ ПО ЩАТ СПРЯМО ДЕЛАТА ЗА РАЗГЛЕЖДАНЕ И СПРЯМО СВЪРШЕНИТЕ ДЕЛА ЗА ПЕРИОДА 2015 г.-2017 г. </vt:lpstr>
      <vt:lpstr>ДЕЙСТВИТЕЛНА НАТОВАРЕНОСТ СПРЯМО ДЕЛАТА ЗА РАЗГЛЕЖДАНЕ И СПРЯМО СВЪРШЕНИТЕ ДЕЛА ЗА ПЕРИОДА 2015 г.-2017 г. </vt:lpstr>
      <vt:lpstr>Наказателно отделение</vt:lpstr>
      <vt:lpstr>ПОСТЪПЛЕНИЕ НА НАКАЗАТЕЛНИ ДЕЛА  ЗА ПЕРИОДА 2015 г.-2017 г. </vt:lpstr>
      <vt:lpstr>НАКАЗАТЕЛНИ ДЕЛА, БЕЛЕЖЕЩИ УВЕЛИЧЕНИЕ  ЗА ПЕРИОДА 2015 г.-2017 г.  ПО ВИДОВЕ</vt:lpstr>
      <vt:lpstr>НАКАЗАТЕЛНИ ДЕЛА, БЕЛЕЖЕЩИ НАМАЛЕНИЕ  ЗА ПЕРИОДА 2015 г.-2017 г.  ПО ВИДОВЕ</vt:lpstr>
      <vt:lpstr>НАКАЗАТЕЛНИ ДЕЛА ОТНОСИТЕЛЕН ДЯЛ НА ПРОИЗВОДСТВАТА ПО ВИДОВЕ</vt:lpstr>
      <vt:lpstr>СТРУКТУРА НА НАКАЗАТЕЛНАТА ПРЕСТЪПНОСТ 2017 г.</vt:lpstr>
      <vt:lpstr>СТРУКТУРА НА НАКАЗАТЕЛНАТА ПРЕСТЪПНОСТ 2015г.-2017г.</vt:lpstr>
      <vt:lpstr>РАЗГЛЕЖДАНЕ НА НАКАЗАТЕЛНИТЕ ДЕЛА</vt:lpstr>
      <vt:lpstr>ОТЛОЖЕНИ ДЕЛА – БРОЙ И ПРИЧИНИ</vt:lpstr>
      <vt:lpstr>СВЪРШЕНИ ДЕЛА, СРОЧНОСТ ПРИ ИЗГОТВЯНЕ НА СЪДЕБНИТЕ АКТОВЕ</vt:lpstr>
      <vt:lpstr>СВЪРШЕНИ ДЕЛА, СРОЧНОСТ ПРИ ИЗГОТВЯНЕ НА СЪДЕБНИТЕ АКТОВЕ</vt:lpstr>
      <vt:lpstr>СВЪРШЕНИ В ТРИМЕСЕЧЕН СРОК ДЕЛА</vt:lpstr>
      <vt:lpstr>ОСТАНАЛИ НЕСВЪРШЕНИ ДЕЛА</vt:lpstr>
      <vt:lpstr>СРОЧНОСТ ПРИ ИЗГОТВЯНЕ  НА СЪДЕБНИТЕ АКТОВЕ</vt:lpstr>
      <vt:lpstr>НАТОВАРЕНОСТ ПО ЩАТ СПРЯМО ДЕЛАТА ЗА РАЗГЛЕЖДАНЕ И СПРЯМО СВЪРШЕНИТЕ ДЕЛА </vt:lpstr>
      <vt:lpstr>ДЕЙСТВИТЕЛНА НАТОВАРЕНОСТ СПРЯМО ДЕЛАТА ЗА РАЗГЛЕЖДАНЕ И СПРЯМО СВЪРШЕНИТЕ ДЕЛА </vt:lpstr>
      <vt:lpstr>КАЧЕСТВО НА СЪДЕБНИТЕ АКТОВЕ</vt:lpstr>
      <vt:lpstr>ТЕНДЕНЦИИ В ДЕЙНОСТТА  НА НАКАЗАТЕЛНО ОТДЕЛЕНИЕ</vt:lpstr>
      <vt:lpstr>ТЕНДЕНЦИИ В ДЕЙНОСТТА  НА НАКАЗАТЕЛНО ОТДЕЛЕНИЕ</vt:lpstr>
      <vt:lpstr>ГРАЖДАНСКО отделение</vt:lpstr>
      <vt:lpstr>ПОСТЪПЛЕНИЕ НА ГРАЖДАНСКИ ДЕЛА  ЗА ПЕРИОДА 2015 г.-2017 г. </vt:lpstr>
      <vt:lpstr>ОБРАЗУВАНИ ГРАЖДАНСКИ ДЕЛА ПРЕЗ 2017 г.  ПО ВИДОВЕ</vt:lpstr>
      <vt:lpstr>ОБРАЗУВАНИ ГРАЖДАНСКИ ДЕЛА  ЗА ПЕРИОДА 2015 г.-2017 г.  ПО ВИДОВЕ</vt:lpstr>
      <vt:lpstr>Относителен дял на постъпилите през 2017г. граждански дела по видове: </vt:lpstr>
      <vt:lpstr>РАЗГЛЕЖДАНЕ НА ГРАЖДАНСКИ ДЕЛА</vt:lpstr>
      <vt:lpstr>ОТЛОЖЕНИ СЪДЕБНИ ЗАСЕДАНИЯ ПО ГРАЖДАНСКИ ДЕЛА  ПРЕЗ 2017 г.</vt:lpstr>
      <vt:lpstr>ОТЛОЖЕНИ ДЕЛА – БРОЙ И ПРИЧИНИ</vt:lpstr>
      <vt:lpstr>СВЪРШЕНИ ДЕЛА ПРЕЗ ПЕРИОДА 2015 г. -2017 г.</vt:lpstr>
      <vt:lpstr>СВЪРШЕНИ ДЕЛА ПРЕЗ ПЕРИОДА 2015 г. -2017 г.</vt:lpstr>
      <vt:lpstr>СВЪРШЕНИ  В ТРИМЕСЕЧЕН СРОК ДЕЛА</vt:lpstr>
      <vt:lpstr>ОСТАНАЛИ НЕСВЪРШЕНИ ДЕЛА</vt:lpstr>
      <vt:lpstr>СРОЧНОСТ ПРИ ИЗГОТВЯНЕ  НА СЪДЕБНИТЕ АКТОВЕ</vt:lpstr>
      <vt:lpstr>НАТОВАРЕНОСТ ПО ЩАТ</vt:lpstr>
      <vt:lpstr>ДЕЙСТВИТЕЛНА НАТОВАРЕНОСТ</vt:lpstr>
      <vt:lpstr>КАЧЕСТВО НА СЪДЕБНИТЕ АКТОВЕ</vt:lpstr>
      <vt:lpstr>ТЕНДЕНЦИИ В ДЕЙНОСТТА  НА ГРАЖДАНСКО ОТДЕЛЕНИЕ</vt:lpstr>
      <vt:lpstr>ТЕНДЕНЦИИ В ДЕЙНОСТТА  НА ГРАЖДАНСКО ОТДЕЛЕНИЕ</vt:lpstr>
      <vt:lpstr>ДЪРЖАВНИ СЪДЕБНИ ИЗПЪЛНИТЕЛИ</vt:lpstr>
      <vt:lpstr>НЕСВЪРШЕНИ В НАЧАЛОТО НА ПЕРИОДА ИЗПЪЛНИТЕЛНИ ДЕЛА, ПОСТЪПИЛИ ИЗПЪЛНИТЕЛНИ ДЕЛА И ДЕЛА ЗА РАЗГЛЕЖДАНЕ ЗА ПЕРИОДА 2015г. – 2017г.</vt:lpstr>
      <vt:lpstr>СРЕДНОМЕСЕЧНО ПОСТЪПЛЕНИЕ НА ЕДИН ДСИ ПО ЩАТ НА БАЗА 12 МЕСЕЦА</vt:lpstr>
      <vt:lpstr>СВЪРШЕНИ ДЕЛА ПРЕЗ 2017г.  </vt:lpstr>
      <vt:lpstr>СВЪРШЕНИ ДЕЛА ПРЕЗ 2017г.  ОСТАНАЛИ НЕСВЪРШЕНИ ДЕЛА В КРАЯ НА 2017г. </vt:lpstr>
      <vt:lpstr>ПОДЛЕЖАЩА НА СЪБИРАНЕ СУМА.  СЪБРАНА СУМА.  ОСТАНАЛА НЕСЪБРАНА СУМА В КРАЯ НА ПЕРИОДА.</vt:lpstr>
      <vt:lpstr>НАТОВАРЕНОСТ НА ДЪРЖАВНИТЕ СЪДЕБНИ ИЗПЪЛНИТЕЛИ</vt:lpstr>
      <vt:lpstr>Съдии по вписванията</vt:lpstr>
      <vt:lpstr>ПОСТЪПЛЕНИЕ ЗА ПЕРИОДА 2015 г. – 2017 г.</vt:lpstr>
      <vt:lpstr>НАТОВАРЕНОСТ  НА СЪДИИТЕ ПО ВПИСВАНИЯТА</vt:lpstr>
      <vt:lpstr>Бюро за съдимост  съдебна администрация   материална и финансова обезпеченост  техническО информационно осигуряване</vt:lpstr>
      <vt:lpstr>ОТЧЕТ-АНАЛИЗ ПО ИЗПЪЛНЕНИЕ НА КОМУНИКАЦИОННАТА СТРАТЕГИЯ</vt:lpstr>
      <vt:lpstr>БЛАГОДАРЯ НА ВСИЧКИ СЪДИИ,  СЪДИИ ПО ВПИСВАНИЯТА, ДЪРЖАВНИ СЪДЕБНИ ИЗПЪЛНИТЕЛИ И СЪДЕБНИ СЛУЖИТЕЛИ ОТ РАЙОНЕН СЪД – ДОБРИЧ ЗА  УСИЛИЯТА, УСЪРДИЕТО И ОТГОВОРНОСТТА, КОИТО ДОВЕДОХА ДО ОТЧЕТЕНИТЕ В ДОКЛАДА РЕЗУЛТАТИ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Годишен доклад</dc:title>
  <dc:creator>Потребител на Windows</dc:creator>
  <cp:lastModifiedBy>George</cp:lastModifiedBy>
  <cp:revision>446</cp:revision>
  <dcterms:created xsi:type="dcterms:W3CDTF">2018-02-07T08:52:27Z</dcterms:created>
  <dcterms:modified xsi:type="dcterms:W3CDTF">2018-02-22T14:36:22Z</dcterms:modified>
</cp:coreProperties>
</file>